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91" r:id="rId3"/>
    <p:sldId id="363" r:id="rId4"/>
    <p:sldId id="387" r:id="rId5"/>
    <p:sldId id="316" r:id="rId6"/>
    <p:sldId id="395" r:id="rId7"/>
    <p:sldId id="396" r:id="rId8"/>
    <p:sldId id="389" r:id="rId9"/>
    <p:sldId id="324" r:id="rId10"/>
    <p:sldId id="328" r:id="rId11"/>
    <p:sldId id="347" r:id="rId12"/>
    <p:sldId id="375" r:id="rId13"/>
    <p:sldId id="331" r:id="rId14"/>
    <p:sldId id="379" r:id="rId15"/>
    <p:sldId id="319" r:id="rId16"/>
    <p:sldId id="320" r:id="rId17"/>
    <p:sldId id="399" r:id="rId18"/>
    <p:sldId id="400" r:id="rId19"/>
    <p:sldId id="277" r:id="rId20"/>
    <p:sldId id="275" r:id="rId21"/>
    <p:sldId id="333" r:id="rId22"/>
    <p:sldId id="339" r:id="rId23"/>
    <p:sldId id="378" r:id="rId24"/>
    <p:sldId id="366" r:id="rId25"/>
    <p:sldId id="359" r:id="rId26"/>
    <p:sldId id="350" r:id="rId27"/>
    <p:sldId id="342" r:id="rId28"/>
    <p:sldId id="348" r:id="rId29"/>
    <p:sldId id="403" r:id="rId30"/>
    <p:sldId id="404" r:id="rId31"/>
    <p:sldId id="322" r:id="rId32"/>
    <p:sldId id="406" r:id="rId33"/>
    <p:sldId id="321" r:id="rId34"/>
    <p:sldId id="344" r:id="rId35"/>
    <p:sldId id="349" r:id="rId36"/>
    <p:sldId id="345" r:id="rId37"/>
    <p:sldId id="364" r:id="rId38"/>
    <p:sldId id="278" r:id="rId39"/>
    <p:sldId id="279" r:id="rId40"/>
    <p:sldId id="346" r:id="rId41"/>
    <p:sldId id="353" r:id="rId42"/>
    <p:sldId id="382" r:id="rId43"/>
    <p:sldId id="383" r:id="rId44"/>
    <p:sldId id="384" r:id="rId45"/>
    <p:sldId id="393" r:id="rId46"/>
    <p:sldId id="385" r:id="rId47"/>
    <p:sldId id="281" r:id="rId48"/>
    <p:sldId id="35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Neil" initials="GN" lastIdx="1" clrIdx="0">
    <p:extLst>
      <p:ext uri="{19B8F6BF-5375-455C-9EA6-DF929625EA0E}">
        <p15:presenceInfo xmlns:p15="http://schemas.microsoft.com/office/powerpoint/2012/main" userId="Gregory Ne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73"/>
    <a:srgbClr val="060A0E"/>
    <a:srgbClr val="FFFFFF"/>
    <a:srgbClr val="78A1D7"/>
    <a:srgbClr val="7BA3DA"/>
    <a:srgbClr val="8AA7BD"/>
    <a:srgbClr val="CBC2B9"/>
    <a:srgbClr val="A1B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D33C4-399E-4E39-BB86-28E889F1002D}" v="14" dt="2021-05-24T18:15:58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Neil" userId="a89c2132-1521-4ba4-84cb-7b7d695b7c3d" providerId="ADAL" clId="{475D33C4-399E-4E39-BB86-28E889F1002D}"/>
    <pc:docChg chg="custSel delSld modSld">
      <pc:chgData name="Barbara Neil" userId="a89c2132-1521-4ba4-84cb-7b7d695b7c3d" providerId="ADAL" clId="{475D33C4-399E-4E39-BB86-28E889F1002D}" dt="2021-05-24T18:16:00.932" v="253" actId="29295"/>
      <pc:docMkLst>
        <pc:docMk/>
      </pc:docMkLst>
      <pc:sldChg chg="delSp modSp mod">
        <pc:chgData name="Barbara Neil" userId="a89c2132-1521-4ba4-84cb-7b7d695b7c3d" providerId="ADAL" clId="{475D33C4-399E-4E39-BB86-28E889F1002D}" dt="2021-05-24T17:10:29.148" v="3"/>
        <pc:sldMkLst>
          <pc:docMk/>
          <pc:sldMk cId="3040528307" sldId="259"/>
        </pc:sldMkLst>
        <pc:spChg chg="del mod">
          <ac:chgData name="Barbara Neil" userId="a89c2132-1521-4ba4-84cb-7b7d695b7c3d" providerId="ADAL" clId="{475D33C4-399E-4E39-BB86-28E889F1002D}" dt="2021-05-24T17:10:29.148" v="3"/>
          <ac:spMkLst>
            <pc:docMk/>
            <pc:sldMk cId="3040528307" sldId="259"/>
            <ac:spMk id="7" creationId="{00000000-0000-0000-0000-000000000000}"/>
          </ac:spMkLst>
        </pc:spChg>
        <pc:spChg chg="mod">
          <ac:chgData name="Barbara Neil" userId="a89c2132-1521-4ba4-84cb-7b7d695b7c3d" providerId="ADAL" clId="{475D33C4-399E-4E39-BB86-28E889F1002D}" dt="2021-05-24T17:10:24.490" v="1"/>
          <ac:spMkLst>
            <pc:docMk/>
            <pc:sldMk cId="3040528307" sldId="259"/>
            <ac:spMk id="18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3:32.413" v="80" actId="20577"/>
        <pc:sldMkLst>
          <pc:docMk/>
          <pc:sldMk cId="4044214997" sldId="275"/>
        </pc:sldMkLst>
        <pc:spChg chg="mod">
          <ac:chgData name="Barbara Neil" userId="a89c2132-1521-4ba4-84cb-7b7d695b7c3d" providerId="ADAL" clId="{475D33C4-399E-4E39-BB86-28E889F1002D}" dt="2021-05-24T17:23:32.413" v="80" actId="20577"/>
          <ac:spMkLst>
            <pc:docMk/>
            <pc:sldMk cId="4044214997" sldId="275"/>
            <ac:spMk id="13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8:13:52.933" v="234" actId="29295"/>
        <pc:sldMkLst>
          <pc:docMk/>
          <pc:sldMk cId="3583198673" sldId="277"/>
        </pc:sldMkLst>
        <pc:spChg chg="mod">
          <ac:chgData name="Barbara Neil" userId="a89c2132-1521-4ba4-84cb-7b7d695b7c3d" providerId="ADAL" clId="{475D33C4-399E-4E39-BB86-28E889F1002D}" dt="2021-05-24T17:23:27.770" v="76" actId="20577"/>
          <ac:spMkLst>
            <pc:docMk/>
            <pc:sldMk cId="3583198673" sldId="277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3:52.933" v="234" actId="29295"/>
          <ac:picMkLst>
            <pc:docMk/>
            <pc:sldMk cId="3583198673" sldId="277"/>
            <ac:picMk id="4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8:15:20.081" v="247" actId="29295"/>
        <pc:sldMkLst>
          <pc:docMk/>
          <pc:sldMk cId="1082539703" sldId="278"/>
        </pc:sldMkLst>
        <pc:spChg chg="mod">
          <ac:chgData name="Barbara Neil" userId="a89c2132-1521-4ba4-84cb-7b7d695b7c3d" providerId="ADAL" clId="{475D33C4-399E-4E39-BB86-28E889F1002D}" dt="2021-05-24T17:25:04.941" v="152" actId="20577"/>
          <ac:spMkLst>
            <pc:docMk/>
            <pc:sldMk cId="1082539703" sldId="278"/>
            <ac:spMk id="14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5:20.081" v="247" actId="29295"/>
          <ac:picMkLst>
            <pc:docMk/>
            <pc:sldMk cId="1082539703" sldId="278"/>
            <ac:picMk id="11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7:25:11.754" v="156" actId="20577"/>
        <pc:sldMkLst>
          <pc:docMk/>
          <pc:sldMk cId="1247644457" sldId="279"/>
        </pc:sldMkLst>
        <pc:spChg chg="mod">
          <ac:chgData name="Barbara Neil" userId="a89c2132-1521-4ba4-84cb-7b7d695b7c3d" providerId="ADAL" clId="{475D33C4-399E-4E39-BB86-28E889F1002D}" dt="2021-05-24T17:25:11.754" v="156" actId="20577"/>
          <ac:spMkLst>
            <pc:docMk/>
            <pc:sldMk cId="1247644457" sldId="279"/>
            <ac:spMk id="11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8:16:00.932" v="253" actId="29295"/>
        <pc:sldMkLst>
          <pc:docMk/>
          <pc:sldMk cId="3450596541" sldId="281"/>
        </pc:sldMkLst>
        <pc:picChg chg="mod">
          <ac:chgData name="Barbara Neil" userId="a89c2132-1521-4ba4-84cb-7b7d695b7c3d" providerId="ADAL" clId="{475D33C4-399E-4E39-BB86-28E889F1002D}" dt="2021-05-24T18:16:00.932" v="253" actId="29295"/>
          <ac:picMkLst>
            <pc:docMk/>
            <pc:sldMk cId="3450596541" sldId="281"/>
            <ac:picMk id="10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8:12:00.454" v="221" actId="1036"/>
        <pc:sldMkLst>
          <pc:docMk/>
          <pc:sldMk cId="1531299344" sldId="316"/>
        </pc:sldMkLst>
        <pc:spChg chg="mod">
          <ac:chgData name="Barbara Neil" userId="a89c2132-1521-4ba4-84cb-7b7d695b7c3d" providerId="ADAL" clId="{475D33C4-399E-4E39-BB86-28E889F1002D}" dt="2021-05-24T18:12:00.454" v="221" actId="1036"/>
          <ac:spMkLst>
            <pc:docMk/>
            <pc:sldMk cId="1531299344" sldId="316"/>
            <ac:spMk id="8" creationId="{00000000-0000-0000-0000-000000000000}"/>
          </ac:spMkLst>
        </pc:spChg>
        <pc:spChg chg="mod">
          <ac:chgData name="Barbara Neil" userId="a89c2132-1521-4ba4-84cb-7b7d695b7c3d" providerId="ADAL" clId="{475D33C4-399E-4E39-BB86-28E889F1002D}" dt="2021-05-24T17:22:18.814" v="32" actId="20577"/>
          <ac:spMkLst>
            <pc:docMk/>
            <pc:sldMk cId="1531299344" sldId="316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1:29.698" v="187" actId="29295"/>
          <ac:picMkLst>
            <pc:docMk/>
            <pc:sldMk cId="1531299344" sldId="316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7:23:06.526" v="60" actId="20577"/>
        <pc:sldMkLst>
          <pc:docMk/>
          <pc:sldMk cId="430298568" sldId="319"/>
        </pc:sldMkLst>
        <pc:spChg chg="mod">
          <ac:chgData name="Barbara Neil" userId="a89c2132-1521-4ba4-84cb-7b7d695b7c3d" providerId="ADAL" clId="{475D33C4-399E-4E39-BB86-28E889F1002D}" dt="2021-05-24T17:23:06.526" v="60" actId="20577"/>
          <ac:spMkLst>
            <pc:docMk/>
            <pc:sldMk cId="430298568" sldId="319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3:11.054" v="64" actId="20577"/>
        <pc:sldMkLst>
          <pc:docMk/>
          <pc:sldMk cId="3596189957" sldId="320"/>
        </pc:sldMkLst>
        <pc:spChg chg="mod">
          <ac:chgData name="Barbara Neil" userId="a89c2132-1521-4ba4-84cb-7b7d695b7c3d" providerId="ADAL" clId="{475D33C4-399E-4E39-BB86-28E889F1002D}" dt="2021-05-24T17:23:11.054" v="64" actId="20577"/>
          <ac:spMkLst>
            <pc:docMk/>
            <pc:sldMk cId="3596189957" sldId="320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8:14:52.934" v="243" actId="29295"/>
        <pc:sldMkLst>
          <pc:docMk/>
          <pc:sldMk cId="1625679486" sldId="321"/>
        </pc:sldMkLst>
        <pc:spChg chg="mod">
          <ac:chgData name="Barbara Neil" userId="a89c2132-1521-4ba4-84cb-7b7d695b7c3d" providerId="ADAL" clId="{475D33C4-399E-4E39-BB86-28E889F1002D}" dt="2021-05-24T17:24:40.441" v="132" actId="20577"/>
          <ac:spMkLst>
            <pc:docMk/>
            <pc:sldMk cId="1625679486" sldId="321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4:52.934" v="243" actId="29295"/>
          <ac:picMkLst>
            <pc:docMk/>
            <pc:sldMk cId="1625679486" sldId="321"/>
            <ac:picMk id="11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7:24:31.501" v="124" actId="20577"/>
        <pc:sldMkLst>
          <pc:docMk/>
          <pc:sldMk cId="3228254926" sldId="322"/>
        </pc:sldMkLst>
        <pc:spChg chg="mod">
          <ac:chgData name="Barbara Neil" userId="a89c2132-1521-4ba4-84cb-7b7d695b7c3d" providerId="ADAL" clId="{475D33C4-399E-4E39-BB86-28E889F1002D}" dt="2021-05-24T17:24:31.501" v="124" actId="20577"/>
          <ac:spMkLst>
            <pc:docMk/>
            <pc:sldMk cId="3228254926" sldId="322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2:35.165" v="36" actId="20577"/>
        <pc:sldMkLst>
          <pc:docMk/>
          <pc:sldMk cId="3121822223" sldId="324"/>
        </pc:sldMkLst>
        <pc:spChg chg="mod">
          <ac:chgData name="Barbara Neil" userId="a89c2132-1521-4ba4-84cb-7b7d695b7c3d" providerId="ADAL" clId="{475D33C4-399E-4E39-BB86-28E889F1002D}" dt="2021-05-24T17:22:35.165" v="36" actId="20577"/>
          <ac:spMkLst>
            <pc:docMk/>
            <pc:sldMk cId="3121822223" sldId="324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8:13:17.748" v="230" actId="29295"/>
        <pc:sldMkLst>
          <pc:docMk/>
          <pc:sldMk cId="3921596273" sldId="328"/>
        </pc:sldMkLst>
        <pc:spChg chg="mod">
          <ac:chgData name="Barbara Neil" userId="a89c2132-1521-4ba4-84cb-7b7d695b7c3d" providerId="ADAL" clId="{475D33C4-399E-4E39-BB86-28E889F1002D}" dt="2021-05-24T17:22:41.037" v="40" actId="20577"/>
          <ac:spMkLst>
            <pc:docMk/>
            <pc:sldMk cId="3921596273" sldId="328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3:17.748" v="230" actId="29295"/>
          <ac:picMkLst>
            <pc:docMk/>
            <pc:sldMk cId="3921596273" sldId="328"/>
            <ac:picMk id="4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7:22:56.714" v="52" actId="20577"/>
        <pc:sldMkLst>
          <pc:docMk/>
          <pc:sldMk cId="3589577950" sldId="331"/>
        </pc:sldMkLst>
        <pc:spChg chg="mod">
          <ac:chgData name="Barbara Neil" userId="a89c2132-1521-4ba4-84cb-7b7d695b7c3d" providerId="ADAL" clId="{475D33C4-399E-4E39-BB86-28E889F1002D}" dt="2021-05-24T17:22:56.714" v="52" actId="20577"/>
          <ac:spMkLst>
            <pc:docMk/>
            <pc:sldMk cId="3589577950" sldId="331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3:37.053" v="84" actId="20577"/>
        <pc:sldMkLst>
          <pc:docMk/>
          <pc:sldMk cId="2747019836" sldId="333"/>
        </pc:sldMkLst>
        <pc:spChg chg="mod">
          <ac:chgData name="Barbara Neil" userId="a89c2132-1521-4ba4-84cb-7b7d695b7c3d" providerId="ADAL" clId="{475D33C4-399E-4E39-BB86-28E889F1002D}" dt="2021-05-24T17:23:37.053" v="84" actId="20577"/>
          <ac:spMkLst>
            <pc:docMk/>
            <pc:sldMk cId="2747019836" sldId="333"/>
            <ac:spMk id="14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8:14:07.980" v="236" actId="29295"/>
        <pc:sldMkLst>
          <pc:docMk/>
          <pc:sldMk cId="3897949288" sldId="339"/>
        </pc:sldMkLst>
        <pc:spChg chg="mod">
          <ac:chgData name="Barbara Neil" userId="a89c2132-1521-4ba4-84cb-7b7d695b7c3d" providerId="ADAL" clId="{475D33C4-399E-4E39-BB86-28E889F1002D}" dt="2021-05-24T17:23:45.898" v="88" actId="20577"/>
          <ac:spMkLst>
            <pc:docMk/>
            <pc:sldMk cId="3897949288" sldId="339"/>
            <ac:spMk id="14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4:07.980" v="236" actId="29295"/>
          <ac:picMkLst>
            <pc:docMk/>
            <pc:sldMk cId="3897949288" sldId="339"/>
            <ac:picMk id="10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7:24:12.222" v="108" actId="20577"/>
        <pc:sldMkLst>
          <pc:docMk/>
          <pc:sldMk cId="265292228" sldId="342"/>
        </pc:sldMkLst>
        <pc:spChg chg="mod">
          <ac:chgData name="Barbara Neil" userId="a89c2132-1521-4ba4-84cb-7b7d695b7c3d" providerId="ADAL" clId="{475D33C4-399E-4E39-BB86-28E889F1002D}" dt="2021-05-24T17:24:12.222" v="108" actId="20577"/>
          <ac:spMkLst>
            <pc:docMk/>
            <pc:sldMk cId="265292228" sldId="342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4:45.179" v="136" actId="20577"/>
        <pc:sldMkLst>
          <pc:docMk/>
          <pc:sldMk cId="2682716631" sldId="344"/>
        </pc:sldMkLst>
        <pc:spChg chg="mod">
          <ac:chgData name="Barbara Neil" userId="a89c2132-1521-4ba4-84cb-7b7d695b7c3d" providerId="ADAL" clId="{475D33C4-399E-4E39-BB86-28E889F1002D}" dt="2021-05-24T17:24:45.179" v="136" actId="20577"/>
          <ac:spMkLst>
            <pc:docMk/>
            <pc:sldMk cId="2682716631" sldId="344"/>
            <ac:spMk id="14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4:54.115" v="144" actId="20577"/>
        <pc:sldMkLst>
          <pc:docMk/>
          <pc:sldMk cId="1022551111" sldId="345"/>
        </pc:sldMkLst>
        <pc:spChg chg="mod">
          <ac:chgData name="Barbara Neil" userId="a89c2132-1521-4ba4-84cb-7b7d695b7c3d" providerId="ADAL" clId="{475D33C4-399E-4E39-BB86-28E889F1002D}" dt="2021-05-24T17:24:54.115" v="144" actId="20577"/>
          <ac:spMkLst>
            <pc:docMk/>
            <pc:sldMk cId="1022551111" sldId="345"/>
            <ac:spMk id="14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8:15:30.836" v="249" actId="29295"/>
        <pc:sldMkLst>
          <pc:docMk/>
          <pc:sldMk cId="1145573128" sldId="346"/>
        </pc:sldMkLst>
        <pc:spChg chg="mod">
          <ac:chgData name="Barbara Neil" userId="a89c2132-1521-4ba4-84cb-7b7d695b7c3d" providerId="ADAL" clId="{475D33C4-399E-4E39-BB86-28E889F1002D}" dt="2021-05-24T17:25:16.573" v="160" actId="20577"/>
          <ac:spMkLst>
            <pc:docMk/>
            <pc:sldMk cId="1145573128" sldId="346"/>
            <ac:spMk id="14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5:30.836" v="249" actId="29295"/>
          <ac:picMkLst>
            <pc:docMk/>
            <pc:sldMk cId="1145573128" sldId="346"/>
            <ac:picMk id="10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7:22:46.126" v="44" actId="20577"/>
        <pc:sldMkLst>
          <pc:docMk/>
          <pc:sldMk cId="2493750156" sldId="347"/>
        </pc:sldMkLst>
        <pc:spChg chg="mod">
          <ac:chgData name="Barbara Neil" userId="a89c2132-1521-4ba4-84cb-7b7d695b7c3d" providerId="ADAL" clId="{475D33C4-399E-4E39-BB86-28E889F1002D}" dt="2021-05-24T17:22:46.126" v="44" actId="20577"/>
          <ac:spMkLst>
            <pc:docMk/>
            <pc:sldMk cId="2493750156" sldId="347"/>
            <ac:spMk id="14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8:14:36.381" v="241" actId="29295"/>
        <pc:sldMkLst>
          <pc:docMk/>
          <pc:sldMk cId="3288105839" sldId="348"/>
        </pc:sldMkLst>
        <pc:spChg chg="mod">
          <ac:chgData name="Barbara Neil" userId="a89c2132-1521-4ba4-84cb-7b7d695b7c3d" providerId="ADAL" clId="{475D33C4-399E-4E39-BB86-28E889F1002D}" dt="2021-05-24T17:24:17.306" v="112" actId="20577"/>
          <ac:spMkLst>
            <pc:docMk/>
            <pc:sldMk cId="3288105839" sldId="348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4:36.381" v="241" actId="29295"/>
          <ac:picMkLst>
            <pc:docMk/>
            <pc:sldMk cId="3288105839" sldId="348"/>
            <ac:picMk id="3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7:24:49.854" v="140" actId="20577"/>
        <pc:sldMkLst>
          <pc:docMk/>
          <pc:sldMk cId="392734907" sldId="349"/>
        </pc:sldMkLst>
        <pc:spChg chg="mod">
          <ac:chgData name="Barbara Neil" userId="a89c2132-1521-4ba4-84cb-7b7d695b7c3d" providerId="ADAL" clId="{475D33C4-399E-4E39-BB86-28E889F1002D}" dt="2021-05-24T17:24:49.854" v="140" actId="20577"/>
          <ac:spMkLst>
            <pc:docMk/>
            <pc:sldMk cId="392734907" sldId="349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4:07.361" v="104" actId="20577"/>
        <pc:sldMkLst>
          <pc:docMk/>
          <pc:sldMk cId="3710719260" sldId="350"/>
        </pc:sldMkLst>
        <pc:spChg chg="mod">
          <ac:chgData name="Barbara Neil" userId="a89c2132-1521-4ba4-84cb-7b7d695b7c3d" providerId="ADAL" clId="{475D33C4-399E-4E39-BB86-28E889F1002D}" dt="2021-05-24T17:24:07.361" v="104" actId="20577"/>
          <ac:spMkLst>
            <pc:docMk/>
            <pc:sldMk cId="3710719260" sldId="350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5:40.253" v="179" actId="20577"/>
        <pc:sldMkLst>
          <pc:docMk/>
          <pc:sldMk cId="3839079831" sldId="357"/>
        </pc:sldMkLst>
        <pc:spChg chg="mod">
          <ac:chgData name="Barbara Neil" userId="a89c2132-1521-4ba4-84cb-7b7d695b7c3d" providerId="ADAL" clId="{475D33C4-399E-4E39-BB86-28E889F1002D}" dt="2021-05-24T17:25:40.253" v="179" actId="20577"/>
          <ac:spMkLst>
            <pc:docMk/>
            <pc:sldMk cId="3839079831" sldId="357"/>
            <ac:spMk id="18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4:01.613" v="100" actId="20577"/>
        <pc:sldMkLst>
          <pc:docMk/>
          <pc:sldMk cId="2001173388" sldId="359"/>
        </pc:sldMkLst>
        <pc:spChg chg="mod">
          <ac:chgData name="Barbara Neil" userId="a89c2132-1521-4ba4-84cb-7b7d695b7c3d" providerId="ADAL" clId="{475D33C4-399E-4E39-BB86-28E889F1002D}" dt="2021-05-24T17:24:01.613" v="100" actId="20577"/>
          <ac:spMkLst>
            <pc:docMk/>
            <pc:sldMk cId="2001173388" sldId="359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58:23.213" v="182" actId="27636"/>
        <pc:sldMkLst>
          <pc:docMk/>
          <pc:sldMk cId="812580638" sldId="363"/>
        </pc:sldMkLst>
        <pc:spChg chg="mod">
          <ac:chgData name="Barbara Neil" userId="a89c2132-1521-4ba4-84cb-7b7d695b7c3d" providerId="ADAL" clId="{475D33C4-399E-4E39-BB86-28E889F1002D}" dt="2021-05-24T17:58:23.213" v="182" actId="27636"/>
          <ac:spMkLst>
            <pc:docMk/>
            <pc:sldMk cId="812580638" sldId="363"/>
            <ac:spMk id="7" creationId="{8565CEAD-D47A-46A3-8C17-27515C07E948}"/>
          </ac:spMkLst>
        </pc:spChg>
      </pc:sldChg>
      <pc:sldChg chg="modSp mod">
        <pc:chgData name="Barbara Neil" userId="a89c2132-1521-4ba4-84cb-7b7d695b7c3d" providerId="ADAL" clId="{475D33C4-399E-4E39-BB86-28E889F1002D}" dt="2021-05-24T18:15:10.033" v="245" actId="29295"/>
        <pc:sldMkLst>
          <pc:docMk/>
          <pc:sldMk cId="2924881258" sldId="364"/>
        </pc:sldMkLst>
        <pc:spChg chg="mod">
          <ac:chgData name="Barbara Neil" userId="a89c2132-1521-4ba4-84cb-7b7d695b7c3d" providerId="ADAL" clId="{475D33C4-399E-4E39-BB86-28E889F1002D}" dt="2021-05-24T17:24:59.071" v="148" actId="20577"/>
          <ac:spMkLst>
            <pc:docMk/>
            <pc:sldMk cId="2924881258" sldId="364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5:10.033" v="245" actId="29295"/>
          <ac:picMkLst>
            <pc:docMk/>
            <pc:sldMk cId="2924881258" sldId="364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8:14:18.630" v="238" actId="29295"/>
        <pc:sldMkLst>
          <pc:docMk/>
          <pc:sldMk cId="3549465104" sldId="366"/>
        </pc:sldMkLst>
        <pc:spChg chg="mod">
          <ac:chgData name="Barbara Neil" userId="a89c2132-1521-4ba4-84cb-7b7d695b7c3d" providerId="ADAL" clId="{475D33C4-399E-4E39-BB86-28E889F1002D}" dt="2021-05-24T17:23:56.349" v="96" actId="20577"/>
          <ac:spMkLst>
            <pc:docMk/>
            <pc:sldMk cId="3549465104" sldId="366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4:18.630" v="238" actId="29295"/>
          <ac:picMkLst>
            <pc:docMk/>
            <pc:sldMk cId="3549465104" sldId="366"/>
            <ac:picMk id="11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7:22:51.421" v="48" actId="20577"/>
        <pc:sldMkLst>
          <pc:docMk/>
          <pc:sldMk cId="1605491813" sldId="375"/>
        </pc:sldMkLst>
        <pc:spChg chg="mod">
          <ac:chgData name="Barbara Neil" userId="a89c2132-1521-4ba4-84cb-7b7d695b7c3d" providerId="ADAL" clId="{475D33C4-399E-4E39-BB86-28E889F1002D}" dt="2021-05-24T17:22:51.421" v="48" actId="20577"/>
          <ac:spMkLst>
            <pc:docMk/>
            <pc:sldMk cId="1605491813" sldId="375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3:51.516" v="92" actId="20577"/>
        <pc:sldMkLst>
          <pc:docMk/>
          <pc:sldMk cId="643734444" sldId="378"/>
        </pc:sldMkLst>
        <pc:spChg chg="mod">
          <ac:chgData name="Barbara Neil" userId="a89c2132-1521-4ba4-84cb-7b7d695b7c3d" providerId="ADAL" clId="{475D33C4-399E-4E39-BB86-28E889F1002D}" dt="2021-05-24T17:23:51.516" v="92" actId="20577"/>
          <ac:spMkLst>
            <pc:docMk/>
            <pc:sldMk cId="643734444" sldId="378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3:01.853" v="56" actId="20577"/>
        <pc:sldMkLst>
          <pc:docMk/>
          <pc:sldMk cId="3762127933" sldId="379"/>
        </pc:sldMkLst>
        <pc:spChg chg="mod">
          <ac:chgData name="Barbara Neil" userId="a89c2132-1521-4ba4-84cb-7b7d695b7c3d" providerId="ADAL" clId="{475D33C4-399E-4E39-BB86-28E889F1002D}" dt="2021-05-24T17:23:01.853" v="56" actId="20577"/>
          <ac:spMkLst>
            <pc:docMk/>
            <pc:sldMk cId="3762127933" sldId="379"/>
            <ac:spMk id="19" creationId="{00000000-0000-0000-0000-000000000000}"/>
          </ac:spMkLst>
        </pc:spChg>
      </pc:sldChg>
      <pc:sldChg chg="delSp modSp mod">
        <pc:chgData name="Barbara Neil" userId="a89c2132-1521-4ba4-84cb-7b7d695b7c3d" providerId="ADAL" clId="{475D33C4-399E-4E39-BB86-28E889F1002D}" dt="2021-05-24T18:15:50.421" v="251" actId="478"/>
        <pc:sldMkLst>
          <pc:docMk/>
          <pc:sldMk cId="30344364" sldId="385"/>
        </pc:sldMkLst>
        <pc:picChg chg="del mod">
          <ac:chgData name="Barbara Neil" userId="a89c2132-1521-4ba4-84cb-7b7d695b7c3d" providerId="ADAL" clId="{475D33C4-399E-4E39-BB86-28E889F1002D}" dt="2021-05-24T18:15:50.421" v="251" actId="478"/>
          <ac:picMkLst>
            <pc:docMk/>
            <pc:sldMk cId="30344364" sldId="385"/>
            <ac:picMk id="4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8:10:45.270" v="184" actId="14100"/>
        <pc:sldMkLst>
          <pc:docMk/>
          <pc:sldMk cId="1954496721" sldId="387"/>
        </pc:sldMkLst>
        <pc:spChg chg="mod">
          <ac:chgData name="Barbara Neil" userId="a89c2132-1521-4ba4-84cb-7b7d695b7c3d" providerId="ADAL" clId="{475D33C4-399E-4E39-BB86-28E889F1002D}" dt="2021-05-24T18:10:45.270" v="184" actId="14100"/>
          <ac:spMkLst>
            <pc:docMk/>
            <pc:sldMk cId="1954496721" sldId="387"/>
            <ac:spMk id="8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2:03.565" v="18" actId="20577"/>
        <pc:sldMkLst>
          <pc:docMk/>
          <pc:sldMk cId="2772278771" sldId="389"/>
        </pc:sldMkLst>
        <pc:spChg chg="mod">
          <ac:chgData name="Barbara Neil" userId="a89c2132-1521-4ba4-84cb-7b7d695b7c3d" providerId="ADAL" clId="{475D33C4-399E-4E39-BB86-28E889F1002D}" dt="2021-05-24T17:22:03.565" v="18" actId="20577"/>
          <ac:spMkLst>
            <pc:docMk/>
            <pc:sldMk cId="2772278771" sldId="389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8:12:35.748" v="226" actId="1076"/>
        <pc:sldMkLst>
          <pc:docMk/>
          <pc:sldMk cId="2367246672" sldId="395"/>
        </pc:sldMkLst>
        <pc:spChg chg="mod">
          <ac:chgData name="Barbara Neil" userId="a89c2132-1521-4ba4-84cb-7b7d695b7c3d" providerId="ADAL" clId="{475D33C4-399E-4E39-BB86-28E889F1002D}" dt="2021-05-24T18:12:35.748" v="226" actId="1076"/>
          <ac:spMkLst>
            <pc:docMk/>
            <pc:sldMk cId="2367246672" sldId="395"/>
            <ac:spMk id="8" creationId="{00000000-0000-0000-0000-000000000000}"/>
          </ac:spMkLst>
        </pc:spChg>
        <pc:spChg chg="mod">
          <ac:chgData name="Barbara Neil" userId="a89c2132-1521-4ba4-84cb-7b7d695b7c3d" providerId="ADAL" clId="{475D33C4-399E-4E39-BB86-28E889F1002D}" dt="2021-05-24T17:22:13.422" v="28" actId="20577"/>
          <ac:spMkLst>
            <pc:docMk/>
            <pc:sldMk cId="2367246672" sldId="395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2:24.416" v="224" actId="29295"/>
          <ac:picMkLst>
            <pc:docMk/>
            <pc:sldMk cId="2367246672" sldId="395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8:12:53.515" v="228" actId="29295"/>
        <pc:sldMkLst>
          <pc:docMk/>
          <pc:sldMk cId="251619295" sldId="396"/>
        </pc:sldMkLst>
        <pc:spChg chg="mod">
          <ac:chgData name="Barbara Neil" userId="a89c2132-1521-4ba4-84cb-7b7d695b7c3d" providerId="ADAL" clId="{475D33C4-399E-4E39-BB86-28E889F1002D}" dt="2021-05-24T17:22:09.275" v="24" actId="20577"/>
          <ac:spMkLst>
            <pc:docMk/>
            <pc:sldMk cId="251619295" sldId="396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2:53.515" v="228" actId="29295"/>
          <ac:picMkLst>
            <pc:docMk/>
            <pc:sldMk cId="251619295" sldId="396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475D33C4-399E-4E39-BB86-28E889F1002D}" dt="2021-05-24T18:13:41.230" v="232" actId="29295"/>
        <pc:sldMkLst>
          <pc:docMk/>
          <pc:sldMk cId="3359460095" sldId="399"/>
        </pc:sldMkLst>
        <pc:spChg chg="mod">
          <ac:chgData name="Barbara Neil" userId="a89c2132-1521-4ba4-84cb-7b7d695b7c3d" providerId="ADAL" clId="{475D33C4-399E-4E39-BB86-28E889F1002D}" dt="2021-05-24T17:23:17.030" v="68" actId="20577"/>
          <ac:spMkLst>
            <pc:docMk/>
            <pc:sldMk cId="3359460095" sldId="399"/>
            <ac:spMk id="19" creationId="{00000000-0000-0000-0000-000000000000}"/>
          </ac:spMkLst>
        </pc:spChg>
        <pc:picChg chg="mod">
          <ac:chgData name="Barbara Neil" userId="a89c2132-1521-4ba4-84cb-7b7d695b7c3d" providerId="ADAL" clId="{475D33C4-399E-4E39-BB86-28E889F1002D}" dt="2021-05-24T18:13:41.230" v="232" actId="29295"/>
          <ac:picMkLst>
            <pc:docMk/>
            <pc:sldMk cId="3359460095" sldId="399"/>
            <ac:picMk id="4" creationId="{E25F730B-F030-482B-B252-140CDC115DCF}"/>
          </ac:picMkLst>
        </pc:picChg>
      </pc:sldChg>
      <pc:sldChg chg="modSp mod">
        <pc:chgData name="Barbara Neil" userId="a89c2132-1521-4ba4-84cb-7b7d695b7c3d" providerId="ADAL" clId="{475D33C4-399E-4E39-BB86-28E889F1002D}" dt="2021-05-24T17:23:22.238" v="72" actId="20577"/>
        <pc:sldMkLst>
          <pc:docMk/>
          <pc:sldMk cId="1960180844" sldId="400"/>
        </pc:sldMkLst>
        <pc:spChg chg="mod">
          <ac:chgData name="Barbara Neil" userId="a89c2132-1521-4ba4-84cb-7b7d695b7c3d" providerId="ADAL" clId="{475D33C4-399E-4E39-BB86-28E889F1002D}" dt="2021-05-24T17:23:22.238" v="72" actId="20577"/>
          <ac:spMkLst>
            <pc:docMk/>
            <pc:sldMk cId="1960180844" sldId="400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4:21.692" v="116" actId="20577"/>
        <pc:sldMkLst>
          <pc:docMk/>
          <pc:sldMk cId="1214855016" sldId="403"/>
        </pc:sldMkLst>
        <pc:spChg chg="mod">
          <ac:chgData name="Barbara Neil" userId="a89c2132-1521-4ba4-84cb-7b7d695b7c3d" providerId="ADAL" clId="{475D33C4-399E-4E39-BB86-28E889F1002D}" dt="2021-05-24T17:24:21.692" v="116" actId="20577"/>
          <ac:spMkLst>
            <pc:docMk/>
            <pc:sldMk cId="1214855016" sldId="403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4:26.764" v="120" actId="20577"/>
        <pc:sldMkLst>
          <pc:docMk/>
          <pc:sldMk cId="4271211974" sldId="404"/>
        </pc:sldMkLst>
        <pc:spChg chg="mod">
          <ac:chgData name="Barbara Neil" userId="a89c2132-1521-4ba4-84cb-7b7d695b7c3d" providerId="ADAL" clId="{475D33C4-399E-4E39-BB86-28E889F1002D}" dt="2021-05-24T17:24:26.764" v="120" actId="20577"/>
          <ac:spMkLst>
            <pc:docMk/>
            <pc:sldMk cId="4271211974" sldId="404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75D33C4-399E-4E39-BB86-28E889F1002D}" dt="2021-05-24T17:24:36.093" v="128" actId="20577"/>
        <pc:sldMkLst>
          <pc:docMk/>
          <pc:sldMk cId="1133469943" sldId="406"/>
        </pc:sldMkLst>
        <pc:spChg chg="mod">
          <ac:chgData name="Barbara Neil" userId="a89c2132-1521-4ba4-84cb-7b7d695b7c3d" providerId="ADAL" clId="{475D33C4-399E-4E39-BB86-28E889F1002D}" dt="2021-05-24T17:24:36.093" v="128" actId="20577"/>
          <ac:spMkLst>
            <pc:docMk/>
            <pc:sldMk cId="1133469943" sldId="406"/>
            <ac:spMk id="19" creationId="{00000000-0000-0000-0000-000000000000}"/>
          </ac:spMkLst>
        </pc:spChg>
      </pc:sldChg>
      <pc:sldChg chg="del">
        <pc:chgData name="Barbara Neil" userId="a89c2132-1521-4ba4-84cb-7b7d695b7c3d" providerId="ADAL" clId="{475D33C4-399E-4E39-BB86-28E889F1002D}" dt="2021-05-24T17:10:44.919" v="4" actId="2696"/>
        <pc:sldMkLst>
          <pc:docMk/>
          <pc:sldMk cId="4254987263" sldId="4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6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02968"/>
            <a:ext cx="12192000" cy="1150244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" r="6278"/>
          <a:stretch/>
        </p:blipFill>
        <p:spPr>
          <a:xfrm>
            <a:off x="7134726" y="5751094"/>
            <a:ext cx="4644189" cy="1106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3504" y="1984215"/>
            <a:ext cx="581849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Accountability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pic>
        <p:nvPicPr>
          <p:cNvPr id="2" name="Picture 2" descr="A picture containing food, drawing&#10;&#10;Description generated with very high confidence">
            <a:extLst>
              <a:ext uri="{FF2B5EF4-FFF2-40B4-BE49-F238E27FC236}">
                <a16:creationId xmlns:a16="http://schemas.microsoft.com/office/drawing/2014/main" id="{D9CD3275-5891-45E3-A468-02082C7FE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835" y="757773"/>
            <a:ext cx="3591464" cy="8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" y="689025"/>
            <a:ext cx="11376995" cy="5656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Defined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010067"/>
            <a:ext cx="11155265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/>
              <a:t>Accountability, Real Accountability </a:t>
            </a:r>
            <a:r>
              <a:rPr lang="en-US" sz="2600"/>
              <a:t>is a personal choice.</a:t>
            </a:r>
          </a:p>
          <a:p>
            <a:pPr algn="ctr"/>
            <a:r>
              <a:rPr lang="en-US" sz="2800"/>
              <a:t> </a:t>
            </a:r>
          </a:p>
          <a:p>
            <a:pPr algn="ctr"/>
            <a:endParaRPr lang="en-US" sz="2800" b="1"/>
          </a:p>
          <a:p>
            <a:pPr algn="ctr"/>
            <a:endParaRPr lang="en-US" sz="3600" b="1"/>
          </a:p>
          <a:p>
            <a:pPr algn="ctr"/>
            <a:r>
              <a:rPr lang="en-US" sz="3600" b="1"/>
              <a:t>You can’t make that choice for another. </a:t>
            </a:r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endParaRPr lang="en-US" sz="14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13234D6-2076-465B-BE7C-1B9BA3843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9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4" y="882751"/>
            <a:ext cx="11376995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People are more empowered with what they say </a:t>
            </a:r>
          </a:p>
          <a:p>
            <a:pPr algn="ctr"/>
            <a:r>
              <a:rPr lang="en-US" sz="2600"/>
              <a:t>rather than what </a:t>
            </a:r>
            <a:r>
              <a:rPr lang="en-US" sz="3600" b="1">
                <a:solidFill>
                  <a:srgbClr val="0C5C73"/>
                </a:solidFill>
              </a:rPr>
              <a:t>YOU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say.</a:t>
            </a:r>
          </a:p>
          <a:p>
            <a:pPr algn="ctr"/>
            <a:endParaRPr lang="en-US" sz="2000"/>
          </a:p>
          <a:p>
            <a:pPr algn="ctr"/>
            <a:r>
              <a:rPr lang="en-US" sz="2600"/>
              <a:t>What you say may not even get heard, maybe only</a:t>
            </a:r>
            <a:r>
              <a:rPr lang="en-US" sz="2800"/>
              <a:t> </a:t>
            </a:r>
            <a:r>
              <a:rPr lang="en-US" sz="3600" b="1">
                <a:solidFill>
                  <a:srgbClr val="0C5C73"/>
                </a:solidFill>
              </a:rPr>
              <a:t>20%</a:t>
            </a:r>
            <a:r>
              <a:rPr lang="en-US" sz="2600"/>
              <a:t>.</a:t>
            </a:r>
          </a:p>
          <a:p>
            <a:pPr algn="ctr"/>
            <a:r>
              <a:rPr lang="en-US" sz="2600"/>
              <a:t>Their own speaking brings retention up to </a:t>
            </a:r>
            <a:r>
              <a:rPr lang="en-US" sz="3600" b="1">
                <a:solidFill>
                  <a:srgbClr val="0C5C73"/>
                </a:solidFill>
              </a:rPr>
              <a:t>80%</a:t>
            </a:r>
            <a:r>
              <a:rPr lang="en-US" sz="2600"/>
              <a:t>.</a:t>
            </a:r>
          </a:p>
          <a:p>
            <a:pPr algn="ctr"/>
            <a:endParaRPr lang="en-US" sz="2000"/>
          </a:p>
          <a:p>
            <a:pPr algn="ctr"/>
            <a:r>
              <a:rPr lang="en-US" sz="2600"/>
              <a:t>Speaking for themselves builds their sense of self confidence and </a:t>
            </a:r>
          </a:p>
          <a:p>
            <a:pPr algn="ctr"/>
            <a:r>
              <a:rPr lang="en-US" sz="2600"/>
              <a:t>Self-expression, </a:t>
            </a:r>
            <a:r>
              <a:rPr lang="en-US" sz="3600" b="1">
                <a:solidFill>
                  <a:srgbClr val="0C5C73"/>
                </a:solidFill>
              </a:rPr>
              <a:t>STRENGTHENING</a:t>
            </a:r>
            <a:r>
              <a:rPr lang="en-US" sz="2800"/>
              <a:t> </a:t>
            </a:r>
            <a:r>
              <a:rPr lang="en-US" sz="2600"/>
              <a:t>who they are as a team member.</a:t>
            </a:r>
          </a:p>
          <a:p>
            <a:pPr algn="ctr"/>
            <a:endParaRPr lang="en-US" sz="2000"/>
          </a:p>
          <a:p>
            <a:pPr algn="ctr"/>
            <a:r>
              <a:rPr lang="en-US" sz="2600"/>
              <a:t>People are at their </a:t>
            </a:r>
            <a:r>
              <a:rPr lang="en-US" sz="3600" b="1">
                <a:solidFill>
                  <a:srgbClr val="0C5C73"/>
                </a:solidFill>
              </a:rPr>
              <a:t>BEST</a:t>
            </a:r>
            <a:r>
              <a:rPr lang="en-US" sz="2800" b="1"/>
              <a:t> </a:t>
            </a:r>
            <a:r>
              <a:rPr lang="en-US" sz="2600"/>
              <a:t>when they have been given </a:t>
            </a:r>
          </a:p>
          <a:p>
            <a:pPr algn="ctr"/>
            <a:r>
              <a:rPr lang="en-US" sz="2600"/>
              <a:t>the</a:t>
            </a:r>
            <a:r>
              <a:rPr lang="en-US" sz="2800"/>
              <a:t> </a:t>
            </a:r>
            <a:r>
              <a:rPr lang="en-US" sz="3600" b="1">
                <a:solidFill>
                  <a:srgbClr val="0C5C73"/>
                </a:solidFill>
              </a:rPr>
              <a:t>POWER</a:t>
            </a:r>
            <a:r>
              <a:rPr lang="en-US" sz="2800"/>
              <a:t> </a:t>
            </a:r>
            <a:r>
              <a:rPr lang="en-US" sz="2600"/>
              <a:t>to make work happen.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65722" y="52709"/>
            <a:ext cx="11131280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Defined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2DE16AA-BFE7-4ED7-87F1-9822CFBA4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Defined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4" y="1154848"/>
            <a:ext cx="11376995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>
                <a:solidFill>
                  <a:srgbClr val="0C5C73"/>
                </a:solidFill>
              </a:rPr>
              <a:t>REAL ACCOUNTABILITY </a:t>
            </a:r>
            <a:r>
              <a:rPr lang="en-US" sz="2600"/>
              <a:t>starts with asking someone </a:t>
            </a:r>
          </a:p>
          <a:p>
            <a:pPr algn="ctr"/>
            <a:r>
              <a:rPr lang="en-US" sz="2600"/>
              <a:t>what their Accountabilities are.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Have your teams work together to choose the Accountabilities that work best </a:t>
            </a:r>
          </a:p>
          <a:p>
            <a:pPr algn="ctr"/>
            <a:r>
              <a:rPr lang="en-US" sz="2600"/>
              <a:t>for each</a:t>
            </a:r>
            <a:r>
              <a:rPr lang="en-US" sz="2800"/>
              <a:t> </a:t>
            </a:r>
            <a:r>
              <a:rPr lang="en-US" sz="3600" b="1">
                <a:solidFill>
                  <a:srgbClr val="0C5C73"/>
                </a:solidFill>
              </a:rPr>
              <a:t>INDIVIDUAL</a:t>
            </a:r>
            <a:r>
              <a:rPr lang="en-US" sz="2800"/>
              <a:t> </a:t>
            </a:r>
            <a:r>
              <a:rPr lang="en-US" sz="2600"/>
              <a:t>and</a:t>
            </a:r>
            <a:r>
              <a:rPr lang="en-US" sz="2800"/>
              <a:t> </a:t>
            </a:r>
            <a:r>
              <a:rPr lang="en-US" sz="3600" b="1">
                <a:solidFill>
                  <a:srgbClr val="0C5C73"/>
                </a:solidFill>
              </a:rPr>
              <a:t>TEAM</a:t>
            </a:r>
            <a:r>
              <a:rPr lang="en-US" sz="2800"/>
              <a:t> </a:t>
            </a:r>
            <a:r>
              <a:rPr lang="en-US" sz="2600"/>
              <a:t>and the business.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Well-designed Accountabilities encompass </a:t>
            </a:r>
            <a:r>
              <a:rPr lang="en-US" sz="3600" b="1">
                <a:solidFill>
                  <a:srgbClr val="0C5C73"/>
                </a:solidFill>
              </a:rPr>
              <a:t>ALL</a:t>
            </a:r>
            <a:r>
              <a:rPr lang="en-US" sz="3600"/>
              <a:t> </a:t>
            </a:r>
            <a:r>
              <a:rPr lang="en-US" sz="2600"/>
              <a:t>tasks, and support </a:t>
            </a:r>
          </a:p>
          <a:p>
            <a:pPr algn="ctr"/>
            <a:r>
              <a:rPr lang="en-US" sz="2600"/>
              <a:t>the work we’re doing later towards metrics</a:t>
            </a:r>
            <a:r>
              <a:rPr lang="en-US" sz="2800"/>
              <a:t>, </a:t>
            </a:r>
            <a:r>
              <a:rPr lang="en-US" sz="2600"/>
              <a:t>reporting, and ownership. </a:t>
            </a:r>
          </a:p>
          <a:p>
            <a:pPr algn="ctr"/>
            <a:endParaRPr lang="en-US" sz="26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E299D06-A3A3-4CDD-ACFD-A7C8FDF1B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9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763303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Defined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7798" y="1030567"/>
            <a:ext cx="1083601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3200" b="1">
                <a:solidFill>
                  <a:srgbClr val="0C5C73"/>
                </a:solidFill>
              </a:rPr>
              <a:t>Real Accountability </a:t>
            </a:r>
            <a:r>
              <a:rPr lang="en-US" sz="2600"/>
              <a:t>is consistent with the </a:t>
            </a:r>
            <a:r>
              <a:rPr lang="en-US" sz="3200" b="1">
                <a:solidFill>
                  <a:srgbClr val="0C5C73"/>
                </a:solidFill>
              </a:rPr>
              <a:t>Human Spirit.</a:t>
            </a:r>
            <a:endParaRPr lang="en-US" sz="2000"/>
          </a:p>
          <a:p>
            <a:pPr algn="ctr">
              <a:spcBef>
                <a:spcPts val="1000"/>
              </a:spcBef>
            </a:pPr>
            <a:r>
              <a:rPr lang="en-US" sz="2600"/>
              <a:t>Empowered employees have these attributes:</a:t>
            </a:r>
          </a:p>
          <a:p>
            <a:pPr algn="ctr">
              <a:spcBef>
                <a:spcPts val="1000"/>
              </a:spcBef>
            </a:pP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815005" y="2382505"/>
            <a:ext cx="11376995" cy="4062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A strong work ethic.</a:t>
            </a:r>
          </a:p>
          <a:p>
            <a:pPr fontAlgn="base">
              <a:lnSpc>
                <a:spcPct val="100000"/>
              </a:lnSpc>
              <a:buClr>
                <a:srgbClr val="0C5C73"/>
              </a:buClr>
            </a:pPr>
            <a:endParaRPr lang="en-US" sz="2600"/>
          </a:p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The state or fact of owning something.</a:t>
            </a:r>
          </a:p>
          <a:p>
            <a:pPr fontAlgn="base">
              <a:lnSpc>
                <a:spcPct val="100000"/>
              </a:lnSpc>
              <a:buClr>
                <a:srgbClr val="0C5C73"/>
              </a:buClr>
            </a:pPr>
            <a:endParaRPr lang="en-US" sz="2600"/>
          </a:p>
          <a:p>
            <a:pPr marL="457200" indent="-457200" fontAlgn="base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Derive a great deal of satisfaction from getting the job done.</a:t>
            </a:r>
          </a:p>
          <a:p>
            <a:pPr fontAlgn="base">
              <a:buClr>
                <a:srgbClr val="0C5C73"/>
              </a:buClr>
            </a:pPr>
            <a:endParaRPr lang="en-US" sz="2600"/>
          </a:p>
          <a:p>
            <a:pPr marL="457200" indent="-457200" fontAlgn="base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Experience accountability as an empowerment to their success.</a:t>
            </a:r>
          </a:p>
          <a:p>
            <a:pPr marL="457200" indent="-457200" fontAlgn="base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600"/>
          </a:p>
          <a:p>
            <a:pPr marL="457200" indent="-457200" fontAlgn="base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Get energy from challenges and accomplishments.</a:t>
            </a:r>
            <a:endParaRPr lang="en-US" sz="2600">
              <a:cs typeface="Calibri"/>
            </a:endParaRPr>
          </a:p>
          <a:p>
            <a:pPr marL="342900" indent="-342900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E6F76AD-C0A3-42E1-861B-4DADD732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7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Defined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656398"/>
            <a:ext cx="11376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Any task not being held by someone will likely be a problem; </a:t>
            </a:r>
          </a:p>
          <a:p>
            <a:pPr algn="ctr"/>
            <a:r>
              <a:rPr lang="en-US" sz="2600"/>
              <a:t>businesses typically suffer when there are tasks </a:t>
            </a:r>
            <a:r>
              <a:rPr lang="en-US" sz="3600" b="1">
                <a:solidFill>
                  <a:srgbClr val="0C5C73"/>
                </a:solidFill>
              </a:rPr>
              <a:t>NOT</a:t>
            </a:r>
            <a:r>
              <a:rPr lang="en-US" sz="2800" b="1"/>
              <a:t> </a:t>
            </a:r>
            <a:r>
              <a:rPr lang="en-US" sz="2600"/>
              <a:t>being held </a:t>
            </a:r>
          </a:p>
          <a:p>
            <a:pPr algn="ctr"/>
            <a:r>
              <a:rPr lang="en-US" sz="2600"/>
              <a:t>inside someone's </a:t>
            </a:r>
            <a:r>
              <a:rPr lang="en-US" sz="3600" b="1">
                <a:solidFill>
                  <a:srgbClr val="0C5C73"/>
                </a:solidFill>
              </a:rPr>
              <a:t>ACCOUNTABILITIES</a:t>
            </a:r>
            <a:r>
              <a:rPr lang="en-US" sz="2800"/>
              <a:t>.</a:t>
            </a:r>
          </a:p>
          <a:p>
            <a:pPr algn="ctr"/>
            <a:endParaRPr lang="en-US" sz="2800"/>
          </a:p>
          <a:p>
            <a:pPr algn="ctr"/>
            <a:r>
              <a:rPr lang="en-US" sz="2600"/>
              <a:t>Every person may have several Accountabilities </a:t>
            </a:r>
          </a:p>
          <a:p>
            <a:pPr algn="ctr"/>
            <a:r>
              <a:rPr lang="en-US" sz="2600"/>
              <a:t>under which every </a:t>
            </a:r>
            <a:r>
              <a:rPr lang="en-US" sz="3600" b="1">
                <a:solidFill>
                  <a:srgbClr val="0C5C73"/>
                </a:solidFill>
              </a:rPr>
              <a:t>TASK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they perform </a:t>
            </a:r>
            <a:r>
              <a:rPr lang="en-US" sz="3600" b="1">
                <a:solidFill>
                  <a:srgbClr val="0C5C73"/>
                </a:solidFill>
              </a:rPr>
              <a:t>FALLS</a:t>
            </a:r>
            <a:r>
              <a:rPr lang="en-US" sz="2800"/>
              <a:t>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A63EC0B-DAAE-4828-8199-0C50D82A6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2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863945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175990"/>
            <a:ext cx="11376995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C5C73"/>
                </a:solidFill>
              </a:rPr>
              <a:t>What’s the problem?</a:t>
            </a:r>
          </a:p>
          <a:p>
            <a:pPr algn="ctr"/>
            <a:endParaRPr lang="en-US" sz="1050" b="1"/>
          </a:p>
          <a:p>
            <a:pPr algn="ctr"/>
            <a:r>
              <a:rPr lang="en-US" sz="2600"/>
              <a:t>We have a fundamental misunderstanding of what </a:t>
            </a:r>
          </a:p>
          <a:p>
            <a:pPr algn="ctr"/>
            <a:r>
              <a:rPr lang="en-US" sz="3600" b="1">
                <a:solidFill>
                  <a:srgbClr val="0C5C73"/>
                </a:solidFill>
              </a:rPr>
              <a:t>Real Accountability </a:t>
            </a:r>
            <a:r>
              <a:rPr lang="en-US" sz="2600"/>
              <a:t>is. 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Our historical practice is command and control, </a:t>
            </a:r>
          </a:p>
          <a:p>
            <a:pPr algn="ctr"/>
            <a:r>
              <a:rPr lang="en-US" sz="2600"/>
              <a:t>which creates a parent-child relationship that is </a:t>
            </a:r>
            <a:r>
              <a:rPr lang="en-US" sz="3200" b="1">
                <a:solidFill>
                  <a:srgbClr val="0C5C73"/>
                </a:solidFill>
              </a:rPr>
              <a:t>NOT</a:t>
            </a:r>
            <a:r>
              <a:rPr lang="en-US" sz="3200" b="1"/>
              <a:t> </a:t>
            </a:r>
            <a:r>
              <a:rPr lang="en-US" sz="2600"/>
              <a:t>empowering. </a:t>
            </a:r>
            <a:endParaRPr lang="en-US" sz="2600" b="1">
              <a:solidFill>
                <a:srgbClr val="FF0000"/>
              </a:solidFill>
            </a:endParaRPr>
          </a:p>
          <a:p>
            <a:pPr algn="ctr"/>
            <a:endParaRPr lang="en-US" sz="2800"/>
          </a:p>
          <a:p>
            <a:pPr algn="ctr"/>
            <a:r>
              <a:rPr lang="en-US" sz="2600"/>
              <a:t>And then we wonder why employee engagement </a:t>
            </a:r>
          </a:p>
          <a:p>
            <a:pPr algn="ctr"/>
            <a:r>
              <a:rPr lang="en-US" sz="2600"/>
              <a:t>in the </a:t>
            </a:r>
            <a:r>
              <a:rPr lang="en-US" sz="3200" b="1">
                <a:solidFill>
                  <a:srgbClr val="0C5C73"/>
                </a:solidFill>
              </a:rPr>
              <a:t>U.S. </a:t>
            </a:r>
            <a:r>
              <a:rPr lang="en-US" sz="2600"/>
              <a:t>is hovering at </a:t>
            </a:r>
            <a:r>
              <a:rPr lang="en-US" sz="3600" b="1">
                <a:solidFill>
                  <a:srgbClr val="0C5C73"/>
                </a:solidFill>
              </a:rPr>
              <a:t>32%</a:t>
            </a:r>
            <a:r>
              <a:rPr lang="en-US" sz="2600"/>
              <a:t>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F21CC9D-1861-4404-BC42-98E55B71B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39325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07077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000616"/>
            <a:ext cx="113769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C5C73"/>
                </a:solidFill>
              </a:rPr>
              <a:t>Wow!</a:t>
            </a:r>
          </a:p>
          <a:p>
            <a:pPr algn="ctr"/>
            <a:endParaRPr lang="en-US" sz="3600" b="1"/>
          </a:p>
          <a:p>
            <a:pPr algn="ctr"/>
            <a:r>
              <a:rPr lang="en-US" sz="3200" b="1"/>
              <a:t>Let that sink in. . . 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/>
              <a:t>People doing only</a:t>
            </a:r>
            <a:r>
              <a:rPr lang="en-US" sz="2800" b="1"/>
              <a:t> </a:t>
            </a:r>
            <a:r>
              <a:rPr lang="en-US" sz="7200" b="1">
                <a:solidFill>
                  <a:srgbClr val="0C5C73"/>
                </a:solidFill>
              </a:rPr>
              <a:t>32% </a:t>
            </a:r>
            <a:r>
              <a:rPr lang="en-US" sz="3200" b="1"/>
              <a:t>of what they are really capable of.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55179E0-5A34-4AC0-91E3-033B765E2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68080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8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35831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4" name="Picture 4" descr="A picture containing text, drawing&#10;&#10;Description generated with very high confidence">
            <a:extLst>
              <a:ext uri="{FF2B5EF4-FFF2-40B4-BE49-F238E27FC236}">
                <a16:creationId xmlns:a16="http://schemas.microsoft.com/office/drawing/2014/main" id="{E25F730B-F030-482B-B252-140CDC115D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296400" y="3486830"/>
            <a:ext cx="2815087" cy="275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477" y="1192769"/>
            <a:ext cx="11376995" cy="44658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C5C73"/>
                </a:solidFill>
                <a:ea typeface="+mn-lt"/>
                <a:cs typeface="+mn-lt"/>
              </a:rPr>
              <a:t>Then what happens???</a:t>
            </a:r>
            <a:endParaRPr lang="en-US" sz="3600" b="1" dirty="0">
              <a:solidFill>
                <a:srgbClr val="0C5C73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600" dirty="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US" sz="2600" dirty="0">
                <a:ea typeface="+mn-lt"/>
                <a:cs typeface="+mn-lt"/>
              </a:rPr>
              <a:t>Owners get concerned to say the least, or just plain freak out,  pushing, micro-managing, controlling, hovering, or just shoving people out of the way and taking over to do everything themselves.      </a:t>
            </a:r>
          </a:p>
          <a:p>
            <a:pPr marL="742950" lvl="1" indent="-285750" algn="ctr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sz="2600" dirty="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US" sz="2600" dirty="0">
                <a:ea typeface="+mn-lt"/>
                <a:cs typeface="+mn-lt"/>
              </a:rPr>
              <a:t>All of which creates a </a:t>
            </a:r>
            <a:r>
              <a:rPr lang="en-US" sz="3600" b="1" dirty="0">
                <a:solidFill>
                  <a:srgbClr val="0C5C73"/>
                </a:solidFill>
                <a:ea typeface="+mn-lt"/>
                <a:cs typeface="+mn-lt"/>
              </a:rPr>
              <a:t>STRESS CYCLE 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US" sz="2600" dirty="0">
                <a:ea typeface="+mn-lt"/>
                <a:cs typeface="+mn-lt"/>
              </a:rPr>
              <a:t>(more on this later)</a:t>
            </a:r>
            <a:endParaRPr lang="en-US" dirty="0"/>
          </a:p>
          <a:p>
            <a:pPr algn="ctr"/>
            <a:endParaRPr lang="en-US" sz="2800" dirty="0">
              <a:cs typeface="Calibri"/>
            </a:endParaRPr>
          </a:p>
          <a:p>
            <a:pPr algn="ctr"/>
            <a:endParaRPr lang="en-US" sz="26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1AE96A1-5FE6-47B4-95D4-0E025DC51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35831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595335"/>
            <a:ext cx="11376995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Often, </a:t>
            </a:r>
            <a:r>
              <a:rPr lang="en-US" sz="3600" b="1">
                <a:solidFill>
                  <a:srgbClr val="0C5C73"/>
                </a:solidFill>
              </a:rPr>
              <a:t>Control</a:t>
            </a:r>
            <a:r>
              <a:rPr lang="en-US" sz="2800">
                <a:solidFill>
                  <a:srgbClr val="0C5C73"/>
                </a:solidFill>
              </a:rPr>
              <a:t> </a:t>
            </a:r>
            <a:r>
              <a:rPr lang="en-US" sz="2800"/>
              <a:t>and</a:t>
            </a:r>
            <a:r>
              <a:rPr lang="en-US" sz="2600"/>
              <a:t> </a:t>
            </a:r>
            <a:r>
              <a:rPr lang="en-US" sz="3600" b="1">
                <a:solidFill>
                  <a:srgbClr val="0C5C73"/>
                </a:solidFill>
              </a:rPr>
              <a:t>Real Accountability </a:t>
            </a:r>
            <a:r>
              <a:rPr lang="en-US" sz="2600"/>
              <a:t>get</a:t>
            </a:r>
            <a:r>
              <a:rPr lang="en-US" sz="2600">
                <a:solidFill>
                  <a:srgbClr val="0C5C73"/>
                </a:solidFill>
              </a:rPr>
              <a:t> </a:t>
            </a:r>
            <a:r>
              <a:rPr lang="en-US" sz="2600">
                <a:ea typeface="+mn-lt"/>
                <a:cs typeface="+mn-lt"/>
              </a:rPr>
              <a:t>confused</a:t>
            </a:r>
            <a:r>
              <a:rPr lang="en-US" sz="2600"/>
              <a:t>;</a:t>
            </a:r>
            <a:endParaRPr lang="en-US" sz="2600">
              <a:cs typeface="Calibri"/>
            </a:endParaRPr>
          </a:p>
          <a:p>
            <a:pPr algn="ctr"/>
            <a:endParaRPr lang="en-US" sz="2800"/>
          </a:p>
          <a:p>
            <a:pPr algn="ctr"/>
            <a:r>
              <a:rPr lang="en-US" sz="2600"/>
              <a:t>Control or fear-based management always demotivates employees.</a:t>
            </a:r>
            <a:endParaRPr lang="en-US" sz="2600">
              <a:cs typeface="Calibri"/>
            </a:endParaRPr>
          </a:p>
          <a:p>
            <a:pPr algn="ctr"/>
            <a:endParaRPr lang="en-US" sz="2600"/>
          </a:p>
          <a:p>
            <a:pPr algn="ctr"/>
            <a:r>
              <a:rPr lang="en-US" sz="2600"/>
              <a:t>Then leaders get busy trying to fix problems as they arise not realizing </a:t>
            </a:r>
            <a:endParaRPr lang="en-US" sz="2600">
              <a:cs typeface="Calibri"/>
            </a:endParaRPr>
          </a:p>
          <a:p>
            <a:pPr algn="ctr"/>
            <a:endParaRPr lang="en-US" sz="2600"/>
          </a:p>
          <a:p>
            <a:pPr algn="ctr"/>
            <a:r>
              <a:rPr lang="en-US" sz="2600"/>
              <a:t>their own management style is the </a:t>
            </a:r>
            <a:r>
              <a:rPr lang="en-US" sz="3600" b="1">
                <a:solidFill>
                  <a:srgbClr val="0C5C73"/>
                </a:solidFill>
              </a:rPr>
              <a:t>SOURCE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of the problem. </a:t>
            </a:r>
            <a:endParaRPr lang="en-US" sz="2600">
              <a:cs typeface="Calibri"/>
            </a:endParaRPr>
          </a:p>
          <a:p>
            <a:pPr algn="ctr"/>
            <a:endParaRPr lang="en-US" sz="2600" b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1AE96A1-5FE6-47B4-95D4-0E025DC51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8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7" y="516316"/>
            <a:ext cx="11365843" cy="58118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027440" y="1303656"/>
            <a:ext cx="11338864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/>
              <a:t>Where a lot of leaders get into </a:t>
            </a:r>
            <a:r>
              <a:rPr lang="en-US" sz="3600" b="1"/>
              <a:t>TROUBLE </a:t>
            </a:r>
            <a:r>
              <a:rPr lang="en-US" sz="2800"/>
              <a:t>and </a:t>
            </a:r>
          </a:p>
          <a:p>
            <a:pPr algn="ctr"/>
            <a:r>
              <a:rPr lang="en-US" sz="2800"/>
              <a:t>go down the </a:t>
            </a:r>
            <a:r>
              <a:rPr lang="en-US" sz="3600" b="1"/>
              <a:t>WRONG TRACK </a:t>
            </a:r>
            <a:endParaRPr lang="en-US" sz="3600" b="1">
              <a:cs typeface="Calibri"/>
            </a:endParaRPr>
          </a:p>
          <a:p>
            <a:pPr algn="ctr"/>
            <a:r>
              <a:rPr lang="en-US" sz="2800"/>
              <a:t>is thinking they have offered someone a </a:t>
            </a:r>
            <a:endParaRPr lang="en-US" sz="2800">
              <a:cs typeface="Calibri"/>
            </a:endParaRPr>
          </a:p>
          <a:p>
            <a:pPr algn="ctr"/>
            <a:r>
              <a:rPr lang="en-US" sz="3600" b="1"/>
              <a:t>CHOICE</a:t>
            </a:r>
            <a:r>
              <a:rPr lang="en-US" sz="3600"/>
              <a:t> </a:t>
            </a:r>
            <a:endParaRPr lang="en-US" sz="3600">
              <a:cs typeface="Calibri"/>
            </a:endParaRPr>
          </a:p>
          <a:p>
            <a:pPr algn="ctr"/>
            <a:r>
              <a:rPr lang="en-US" sz="2800"/>
              <a:t>to buy in when in fact they have not. </a:t>
            </a:r>
            <a:endParaRPr lang="en-US" sz="2800"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091A8C2-4677-489A-94E1-635F81CF3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9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6" y="2952698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</a:t>
            </a:r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Reports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Calibri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60077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Accountability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6" y="2056603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Metrics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1976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6" y="3834933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 Weekly Meeting Agenda </a:t>
            </a:r>
          </a:p>
        </p:txBody>
      </p:sp>
      <p:sp>
        <p:nvSpPr>
          <p:cNvPr id="20" name="Oval 19"/>
          <p:cNvSpPr/>
          <p:nvPr/>
        </p:nvSpPr>
        <p:spPr>
          <a:xfrm>
            <a:off x="1238250" y="3813155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5C38A64-9E34-45FA-9CFE-E03046925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3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3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024690" y="1091913"/>
            <a:ext cx="10891982" cy="1046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What they are doing is assigning something to them.</a:t>
            </a:r>
          </a:p>
          <a:p>
            <a:pPr algn="ctr"/>
            <a:r>
              <a:rPr lang="en-US" sz="2600"/>
              <a:t>The result being…the employee feels</a:t>
            </a:r>
            <a:r>
              <a:rPr lang="en-US" sz="2600" b="1">
                <a:solidFill>
                  <a:srgbClr val="0C5C73"/>
                </a:solidFill>
              </a:rPr>
              <a:t> </a:t>
            </a:r>
            <a:r>
              <a:rPr lang="en-US" sz="3600" b="1">
                <a:solidFill>
                  <a:srgbClr val="0C5C73"/>
                </a:solidFill>
              </a:rPr>
              <a:t>DOMINATED</a:t>
            </a:r>
            <a:r>
              <a:rPr lang="en-US" sz="3600"/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69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9382" y="2607380"/>
            <a:ext cx="11376995" cy="34470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This leads to a lack of buy in and motivation, and results in </a:t>
            </a:r>
          </a:p>
          <a:p>
            <a:pPr algn="ctr"/>
            <a:r>
              <a:rPr lang="en-US" sz="2600"/>
              <a:t>leaders working way too hard to drive things, frustration and stress builds up, </a:t>
            </a:r>
          </a:p>
          <a:p>
            <a:pPr algn="ctr"/>
            <a:r>
              <a:rPr lang="en-US" sz="2600"/>
              <a:t>and eventually it all leads to owners and leaders feeling </a:t>
            </a:r>
          </a:p>
          <a:p>
            <a:pPr algn="ctr"/>
            <a:r>
              <a:rPr lang="en-US" sz="3600" b="1">
                <a:solidFill>
                  <a:srgbClr val="0C5C73"/>
                </a:solidFill>
              </a:rPr>
              <a:t>EXHAUSTED</a:t>
            </a:r>
            <a:r>
              <a:rPr lang="en-US" sz="2600"/>
              <a:t>.</a:t>
            </a:r>
            <a:r>
              <a:rPr lang="en-US" sz="3200" b="1"/>
              <a:t> </a:t>
            </a:r>
            <a:r>
              <a:rPr lang="en-US" sz="2600"/>
              <a:t>(And the stress cycle repeats)</a:t>
            </a:r>
            <a:endParaRPr lang="en-US" sz="2600">
              <a:cs typeface="Calibri"/>
            </a:endParaRPr>
          </a:p>
          <a:p>
            <a:pPr algn="ctr"/>
            <a:r>
              <a:rPr lang="en-US" sz="2600">
                <a:ea typeface="Verdana"/>
                <a:cs typeface="Verdana"/>
              </a:rPr>
              <a:t>        As we said earlier, discretionary effort is at </a:t>
            </a:r>
            <a:r>
              <a:rPr lang="en-US" sz="3600" b="1">
                <a:solidFill>
                  <a:srgbClr val="0C5C73"/>
                </a:solidFill>
                <a:ea typeface="Verdana"/>
                <a:cs typeface="Verdana"/>
              </a:rPr>
              <a:t>32%</a:t>
            </a:r>
            <a:r>
              <a:rPr lang="en-US" sz="3600" b="1">
                <a:ea typeface="Verdana"/>
                <a:cs typeface="Verdana"/>
              </a:rPr>
              <a:t> </a:t>
            </a:r>
            <a:r>
              <a:rPr lang="en-US" sz="2600">
                <a:ea typeface="Verdana"/>
                <a:cs typeface="Verdana"/>
              </a:rPr>
              <a:t>in the U.S. </a:t>
            </a:r>
            <a:endParaRPr lang="en-US" sz="26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600">
                <a:ea typeface="Verdana"/>
                <a:cs typeface="Verdana"/>
              </a:rPr>
              <a:t>That means people are on cruise control, their </a:t>
            </a:r>
            <a:endParaRPr lang="en-US" sz="26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600">
                <a:ea typeface="Verdana" panose="020B0604030504040204" pitchFamily="34" charset="0"/>
                <a:cs typeface="Verdana" panose="020B0604030504040204" pitchFamily="34" charset="0"/>
              </a:rPr>
              <a:t>engagement is just enough to get </a:t>
            </a:r>
            <a:r>
              <a:rPr lang="en-US" sz="3600" b="1">
                <a:solidFill>
                  <a:srgbClr val="0C5C7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PAID</a:t>
            </a:r>
            <a:r>
              <a:rPr lang="en-US" sz="3600">
                <a:ea typeface="Verdana" panose="020B0604030504040204" pitchFamily="34" charset="0"/>
                <a:cs typeface="Verdana" panose="020B0604030504040204" pitchFamily="34" charset="0"/>
              </a:rPr>
              <a:t>.  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9EA402A-585E-4B0F-9B31-9D2358FF6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35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1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6" y="997702"/>
            <a:ext cx="113769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C5C73"/>
                </a:solidFill>
              </a:rPr>
              <a:t>What about money? </a:t>
            </a:r>
          </a:p>
          <a:p>
            <a:pPr algn="ctr"/>
            <a:endParaRPr lang="en-US" sz="2000" b="1">
              <a:solidFill>
                <a:srgbClr val="0C5C73"/>
              </a:solidFill>
            </a:endParaRPr>
          </a:p>
          <a:p>
            <a:pPr algn="ctr"/>
            <a:r>
              <a:rPr lang="en-US" sz="3600" b="1">
                <a:solidFill>
                  <a:srgbClr val="0C5C73"/>
                </a:solidFill>
              </a:rPr>
              <a:t>Doesn’t that work? </a:t>
            </a:r>
          </a:p>
          <a:p>
            <a:pPr algn="ctr"/>
            <a:endParaRPr lang="en-US" sz="2000" b="1">
              <a:solidFill>
                <a:srgbClr val="0C5C73"/>
              </a:solidFill>
            </a:endParaRPr>
          </a:p>
          <a:p>
            <a:pPr algn="ctr"/>
            <a:r>
              <a:rPr lang="en-US" sz="3600" b="1">
                <a:solidFill>
                  <a:srgbClr val="0C5C73"/>
                </a:solidFill>
              </a:rPr>
              <a:t>Don’t people get motivated by money? </a:t>
            </a:r>
          </a:p>
          <a:p>
            <a:pPr lvl="1"/>
            <a:endParaRPr lang="en-US" sz="2000"/>
          </a:p>
          <a:p>
            <a:pPr lvl="1" algn="ctr"/>
            <a:r>
              <a:rPr lang="en-US" sz="2800"/>
              <a:t>Numerous studies from top tier economists at MIT, Carnegie Mellon, and University of Chicago, in addition to years of study by </a:t>
            </a:r>
          </a:p>
          <a:p>
            <a:pPr lvl="1" algn="ctr"/>
            <a:r>
              <a:rPr lang="en-US" sz="2800"/>
              <a:t>psychologists, and sociologists all </a:t>
            </a:r>
            <a:r>
              <a:rPr lang="en-US" sz="3600" b="1">
                <a:solidFill>
                  <a:srgbClr val="0C5C73"/>
                </a:solidFill>
              </a:rPr>
              <a:t>AGREE</a:t>
            </a:r>
            <a:r>
              <a:rPr lang="en-US" sz="3600"/>
              <a:t>…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51986" y="52709"/>
            <a:ext cx="11088148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019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" y="695013"/>
            <a:ext cx="11376995" cy="6158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045831" y="1353523"/>
            <a:ext cx="10915342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/>
              <a:t>Money motivates. . . </a:t>
            </a:r>
            <a:r>
              <a:rPr lang="en-US" sz="3600" b="1" u="sng"/>
              <a:t>if</a:t>
            </a:r>
          </a:p>
          <a:p>
            <a:pPr algn="ctr"/>
            <a:r>
              <a:rPr lang="en-US" sz="3600" b="1"/>
              <a:t>the task is simple, </a:t>
            </a:r>
            <a:r>
              <a:rPr lang="en-US" sz="3600" b="1" i="1"/>
              <a:t>very simple</a:t>
            </a:r>
            <a:r>
              <a:rPr lang="en-US" sz="3600" b="1"/>
              <a:t>, </a:t>
            </a:r>
          </a:p>
          <a:p>
            <a:pPr algn="ctr"/>
            <a:r>
              <a:rPr lang="en-US" sz="3600" b="1"/>
              <a:t>and involves the use of mechanical skills.</a:t>
            </a:r>
          </a:p>
          <a:p>
            <a:pPr algn="ctr"/>
            <a:endParaRPr lang="en-US" sz="3600" b="1"/>
          </a:p>
          <a:p>
            <a:pPr algn="ctr"/>
            <a:r>
              <a:rPr lang="en-US" sz="3600" b="1"/>
              <a:t>Once the task requires higher cognitive skills, </a:t>
            </a:r>
          </a:p>
          <a:p>
            <a:pPr algn="ctr"/>
            <a:r>
              <a:rPr lang="en-US" sz="3600" b="1"/>
              <a:t>cash rewards produce poorer performance.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2593BE9-6B33-4722-991C-72954BF88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9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07077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7492" y="2241666"/>
            <a:ext cx="10732020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dirty="0"/>
              <a:t>You mean like what you are asking of Estimators and Project Managers? </a:t>
            </a:r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3600" b="1">
                <a:solidFill>
                  <a:srgbClr val="0C5C73"/>
                </a:solidFill>
              </a:rPr>
              <a:t>Yes! That's exactly what I mean.  </a:t>
            </a:r>
          </a:p>
          <a:p>
            <a:pPr algn="ctr"/>
            <a:endParaRPr lang="en-US" sz="3200"/>
          </a:p>
          <a:p>
            <a:pPr algn="ctr"/>
            <a:r>
              <a:rPr lang="en-US" sz="3600" b="1">
                <a:solidFill>
                  <a:srgbClr val="0C5C73"/>
                </a:solidFill>
              </a:rPr>
              <a:t>So…how does this work?  </a:t>
            </a:r>
          </a:p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934396"/>
            <a:ext cx="11376995" cy="1005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5C73"/>
                </a:solidFill>
                <a:latin typeface="+mn-lt"/>
              </a:rPr>
              <a:t>Higher cognitive skills?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FFBBD29-8227-433A-9898-5E7C6697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2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3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" y="695013"/>
            <a:ext cx="11376995" cy="6158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108854" y="52709"/>
            <a:ext cx="11079604" cy="650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935" y="1459754"/>
            <a:ext cx="113530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What works is to </a:t>
            </a:r>
            <a:r>
              <a:rPr lang="en-US" sz="3600" b="1"/>
              <a:t>PAY</a:t>
            </a:r>
            <a:r>
              <a:rPr lang="en-US" sz="2800"/>
              <a:t> people enough money </a:t>
            </a:r>
          </a:p>
          <a:p>
            <a:pPr algn="ctr"/>
            <a:r>
              <a:rPr lang="en-US" sz="2800"/>
              <a:t>to take the issue of </a:t>
            </a:r>
            <a:r>
              <a:rPr lang="en-US" sz="3600" b="1"/>
              <a:t>MONEY</a:t>
            </a:r>
            <a:r>
              <a:rPr lang="en-US" sz="2800"/>
              <a:t> off the table.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When they aren’t thinking about the </a:t>
            </a:r>
            <a:r>
              <a:rPr lang="en-US" sz="3600" b="1"/>
              <a:t>MONEY</a:t>
            </a:r>
            <a:r>
              <a:rPr lang="en-US" sz="3600"/>
              <a:t>, </a:t>
            </a:r>
          </a:p>
          <a:p>
            <a:pPr algn="ctr"/>
            <a:r>
              <a:rPr lang="en-US" sz="2800"/>
              <a:t>they are </a:t>
            </a:r>
            <a:r>
              <a:rPr lang="en-US" sz="3600" b="1"/>
              <a:t>FREED</a:t>
            </a:r>
            <a:r>
              <a:rPr lang="en-US" sz="3600"/>
              <a:t> </a:t>
            </a:r>
            <a:r>
              <a:rPr lang="en-US" sz="2800"/>
              <a:t>up to think about their </a:t>
            </a:r>
            <a:r>
              <a:rPr lang="en-US" sz="3600" b="1"/>
              <a:t>WORK</a:t>
            </a:r>
            <a:r>
              <a:rPr lang="en-US" sz="3600"/>
              <a:t>.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That's what </a:t>
            </a:r>
            <a:r>
              <a:rPr lang="en-US" sz="3600" b="1"/>
              <a:t>YOU</a:t>
            </a:r>
            <a:r>
              <a:rPr lang="en-US" sz="2800"/>
              <a:t> want your entire business culture to support.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B2F4D35-00D3-41F8-B9E4-F196450B3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6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50209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2029719"/>
            <a:ext cx="113769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Yes, job descriptions are useful to a point, but limited.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Useful in that they serve to clarify what there is to do.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Not useful in that a job description can never entirely define the entirety                    of all the actions to be done.</a:t>
            </a: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The result being something always slips through the cracks.  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02021"/>
            <a:ext cx="11376995" cy="71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What About Job Descriptions vs. Accountabilities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6F6DFE8-2D9D-4415-B54C-3B52E183C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3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50209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818454"/>
            <a:ext cx="113769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C5C73"/>
              </a:buClr>
            </a:pPr>
            <a:r>
              <a:rPr lang="en-US" sz="2600" b="1"/>
              <a:t>The problem here is people might tend to only do what the job description says.</a:t>
            </a:r>
          </a:p>
          <a:p>
            <a:pPr algn="ctr">
              <a:buClr>
                <a:srgbClr val="0C5C73"/>
              </a:buClr>
            </a:pPr>
            <a:endParaRPr lang="en-US" sz="2000" b="1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Task orientated job descriptions say </a:t>
            </a:r>
            <a:r>
              <a:rPr lang="en-US" sz="3200" b="1">
                <a:solidFill>
                  <a:srgbClr val="0C5C73"/>
                </a:solidFill>
              </a:rPr>
              <a:t>EXACTLY</a:t>
            </a:r>
            <a:r>
              <a:rPr lang="en-US" sz="2800"/>
              <a:t> </a:t>
            </a:r>
            <a:r>
              <a:rPr lang="en-US" sz="2600"/>
              <a:t>what people should do. </a:t>
            </a:r>
          </a:p>
          <a:p>
            <a:pPr>
              <a:buClr>
                <a:srgbClr val="0C5C73"/>
              </a:buClr>
            </a:pPr>
            <a:endParaRPr lang="en-US" sz="20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Accountability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3200" b="1">
                <a:solidFill>
                  <a:srgbClr val="0C5C73"/>
                </a:solidFill>
              </a:rPr>
              <a:t>SUPPORTS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the desired outcomes.</a:t>
            </a:r>
          </a:p>
          <a:p>
            <a:pPr>
              <a:buClr>
                <a:srgbClr val="0C5C73"/>
              </a:buClr>
            </a:pPr>
            <a:endParaRPr lang="en-US" sz="20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Accountabilities are unlimited, i.e. </a:t>
            </a:r>
            <a:r>
              <a:rPr lang="en-US" sz="3200" b="1">
                <a:solidFill>
                  <a:srgbClr val="0C5C73"/>
                </a:solidFill>
              </a:rPr>
              <a:t>BEING ACCOUNTABLE </a:t>
            </a:r>
            <a:r>
              <a:rPr lang="en-US" sz="2600"/>
              <a:t>for sales </a:t>
            </a:r>
          </a:p>
          <a:p>
            <a:pPr>
              <a:buClr>
                <a:srgbClr val="0C5C73"/>
              </a:buClr>
            </a:pPr>
            <a:r>
              <a:rPr lang="en-US" sz="2600"/>
              <a:t>      means you do whatever it takes to have sales.</a:t>
            </a:r>
          </a:p>
          <a:p>
            <a:endParaRPr lang="en-US" sz="2000"/>
          </a:p>
          <a:p>
            <a:pPr algn="ctr"/>
            <a:r>
              <a:rPr lang="en-US" sz="3600" b="1"/>
              <a:t>Wouldn’t you prefer to have both? </a:t>
            </a:r>
          </a:p>
          <a:p>
            <a:endParaRPr 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795940" y="1016456"/>
            <a:ext cx="11376995" cy="71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Job Descriptions vs. Accountabilities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85F8C22-8472-453E-84BC-0E1DEC4DE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31121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9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07077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Misunderstandings </a:t>
            </a:r>
            <a:endParaRPr lang="en-US" sz="3200" dirty="0">
              <a:ea typeface="+mj-lt"/>
              <a:cs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0423" y="2094960"/>
            <a:ext cx="11338865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What if a key employee doesn’t want to choose their</a:t>
            </a:r>
            <a:r>
              <a:rPr lang="en-US" sz="2800"/>
              <a:t> </a:t>
            </a:r>
            <a:r>
              <a:rPr lang="en-US" sz="3600" b="1">
                <a:solidFill>
                  <a:srgbClr val="0C5C73"/>
                </a:solidFill>
              </a:rPr>
              <a:t>Accountabilities</a:t>
            </a:r>
            <a:r>
              <a:rPr lang="en-US" sz="2600"/>
              <a:t>?</a:t>
            </a:r>
          </a:p>
          <a:p>
            <a:pPr algn="ctr"/>
            <a:endParaRPr lang="en-US" sz="2600">
              <a:cs typeface="Calibri"/>
            </a:endParaRPr>
          </a:p>
          <a:p>
            <a:pPr algn="ctr"/>
            <a:r>
              <a:rPr lang="en-US" sz="2600"/>
              <a:t>Not to worry, I have never seen that happen. But even if it did…</a:t>
            </a:r>
            <a:endParaRPr lang="en-US" sz="2600">
              <a:cs typeface="Calibri"/>
            </a:endParaRPr>
          </a:p>
          <a:p>
            <a:pPr algn="ctr"/>
            <a:endParaRPr lang="en-US" sz="2000"/>
          </a:p>
          <a:p>
            <a:pPr algn="ctr"/>
            <a:r>
              <a:rPr lang="en-US" sz="2600"/>
              <a:t>Wouldn’t you like to know today rather than somewhere </a:t>
            </a:r>
            <a:endParaRPr lang="en-US" sz="2600">
              <a:cs typeface="Calibri"/>
            </a:endParaRPr>
          </a:p>
          <a:p>
            <a:pPr algn="ctr"/>
            <a:r>
              <a:rPr lang="en-US" sz="2600"/>
              <a:t>down the road that there's a problem with someone </a:t>
            </a:r>
            <a:r>
              <a:rPr lang="en-US" sz="3600" b="1">
                <a:solidFill>
                  <a:srgbClr val="0C5C73"/>
                </a:solidFill>
              </a:rPr>
              <a:t>NOT</a:t>
            </a:r>
            <a:r>
              <a:rPr lang="en-US" sz="2800"/>
              <a:t> </a:t>
            </a:r>
            <a:r>
              <a:rPr lang="en-US" sz="2600"/>
              <a:t>choosing </a:t>
            </a:r>
            <a:endParaRPr lang="en-US" sz="2600">
              <a:cs typeface="Calibri"/>
            </a:endParaRPr>
          </a:p>
          <a:p>
            <a:pPr algn="ctr"/>
            <a:r>
              <a:rPr lang="en-US" sz="2600"/>
              <a:t>what they are to be </a:t>
            </a:r>
            <a:r>
              <a:rPr lang="en-US" sz="3600" b="1">
                <a:solidFill>
                  <a:srgbClr val="0C5C73"/>
                </a:solidFill>
              </a:rPr>
              <a:t>ACCOUNTABLE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for? </a:t>
            </a:r>
            <a:endParaRPr lang="en-US" sz="2600"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1137491" y="989828"/>
            <a:ext cx="10732021" cy="934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5C73"/>
                </a:solidFill>
                <a:latin typeface="+mn-lt"/>
              </a:rPr>
              <a:t>But, what if…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1303C7E-FA9D-4885-93AE-498D4CBF9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50" y="535064"/>
            <a:ext cx="5826183" cy="5826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Breakdowns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2013066"/>
            <a:ext cx="1137699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If your management style is command and control, </a:t>
            </a:r>
          </a:p>
          <a:p>
            <a:pPr algn="ctr"/>
            <a:r>
              <a:rPr lang="en-US" sz="3600" b="1"/>
              <a:t>DON’T </a:t>
            </a:r>
            <a:r>
              <a:rPr lang="en-US" sz="2600"/>
              <a:t>be surprised that it produces institutionalized </a:t>
            </a:r>
          </a:p>
          <a:p>
            <a:pPr algn="ctr"/>
            <a:r>
              <a:rPr lang="en-US" sz="2600"/>
              <a:t>parent-child behavior that is now dependent on your continued </a:t>
            </a:r>
          </a:p>
          <a:p>
            <a:pPr algn="ctr"/>
            <a:r>
              <a:rPr lang="en-US" sz="2600"/>
              <a:t>hand-holding micro-management.</a:t>
            </a:r>
          </a:p>
          <a:p>
            <a:pPr algn="ctr"/>
            <a:r>
              <a:rPr lang="en-US" sz="26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6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600">
                <a:ea typeface="Verdana" panose="020B0604030504040204" pitchFamily="34" charset="0"/>
              </a:rPr>
              <a:t>A top down management style will rob teams of the opportunity for </a:t>
            </a:r>
          </a:p>
          <a:p>
            <a:pPr algn="ctr"/>
            <a:r>
              <a:rPr lang="en-US" sz="3600" b="1">
                <a:ea typeface="Verdana" panose="020B0604030504040204" pitchFamily="34" charset="0"/>
              </a:rPr>
              <a:t>CRITICAL THINKING </a:t>
            </a:r>
            <a:r>
              <a:rPr lang="en-US" sz="2800">
                <a:ea typeface="Verdana" panose="020B0604030504040204" pitchFamily="34" charset="0"/>
              </a:rPr>
              <a:t>– </a:t>
            </a:r>
            <a:r>
              <a:rPr lang="en-US" sz="2600">
                <a:ea typeface="Verdana" panose="020B0604030504040204" pitchFamily="34" charset="0"/>
              </a:rPr>
              <a:t>a necessary component for </a:t>
            </a:r>
          </a:p>
          <a:p>
            <a:pPr algn="ctr"/>
            <a:r>
              <a:rPr lang="en-US" sz="3600" b="1">
                <a:ea typeface="Verdana" panose="020B0604030504040204" pitchFamily="34" charset="0"/>
              </a:rPr>
              <a:t>OWNERSHIP</a:t>
            </a:r>
            <a:r>
              <a:rPr lang="en-US" sz="2800">
                <a:ea typeface="Verdana" panose="020B0604030504040204" pitchFamily="34" charset="0"/>
              </a:rPr>
              <a:t> </a:t>
            </a:r>
            <a:r>
              <a:rPr lang="en-US" sz="2600">
                <a:ea typeface="Verdana" panose="020B0604030504040204" pitchFamily="34" charset="0"/>
              </a:rPr>
              <a:t>and</a:t>
            </a:r>
            <a:r>
              <a:rPr lang="en-US" sz="2800">
                <a:ea typeface="Verdana" panose="020B0604030504040204" pitchFamily="34" charset="0"/>
              </a:rPr>
              <a:t> </a:t>
            </a:r>
            <a:r>
              <a:rPr lang="en-US" sz="3600" b="1">
                <a:ea typeface="Verdana" panose="020B0604030504040204" pitchFamily="34" charset="0"/>
              </a:rPr>
              <a:t>PRODUCTIVITY</a:t>
            </a:r>
            <a:r>
              <a:rPr lang="en-US" sz="2800">
                <a:ea typeface="Verdana" panose="020B0604030504040204" pitchFamily="34" charset="0"/>
              </a:rPr>
              <a:t>.    </a:t>
            </a:r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213026"/>
            <a:ext cx="11376995" cy="787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+mn-lt"/>
              </a:rPr>
              <a:t>Breakdowns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969E2E-0847-4446-A67B-2DD314315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31121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0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Breakdowns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0024" y="1394840"/>
            <a:ext cx="11376995" cy="45263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>
                <a:solidFill>
                  <a:srgbClr val="0C5C73"/>
                </a:solidFill>
                <a:cs typeface="Calibri"/>
              </a:rPr>
              <a:t>     That looks like: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Customers don’t get called back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Documentation and job notes don't get updated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Jobs don’t get scheduled out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2800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800" b="1">
                <a:solidFill>
                  <a:srgbClr val="0C5C73"/>
                </a:solidFill>
                <a:cs typeface="Calibri"/>
              </a:rPr>
              <a:t>Which results in: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Missed timelines and closed work getting pushed out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Margins slipping below profitable goals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Upset customers losing trust and not paying </a:t>
            </a:r>
          </a:p>
          <a:p>
            <a:pPr algn="ctr"/>
            <a:endParaRPr lang="en-US" sz="2800">
              <a:ea typeface="Verdana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969E2E-0847-4446-A67B-2DD314315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31121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5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65CEAD-D47A-46A3-8C17-27515C07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5" y="1300051"/>
            <a:ext cx="11376995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lnSpc>
                <a:spcPct val="150000"/>
              </a:lnSpc>
              <a:buClr>
                <a:srgbClr val="0C5C73"/>
              </a:buClr>
            </a:pPr>
            <a:r>
              <a:rPr lang="en-US" dirty="0"/>
              <a:t>Define what real accountability is and isn’t</a:t>
            </a:r>
            <a:endParaRPr lang="en-US" dirty="0">
              <a:cs typeface="Calibri"/>
            </a:endParaRPr>
          </a:p>
          <a:p>
            <a:pPr marL="457200" indent="-457200">
              <a:lnSpc>
                <a:spcPct val="150000"/>
              </a:lnSpc>
              <a:buClr>
                <a:srgbClr val="0C5C73"/>
              </a:buClr>
            </a:pPr>
            <a:r>
              <a:rPr lang="en-US" dirty="0">
                <a:cs typeface="Calibri"/>
              </a:rPr>
              <a:t>Define current misunderstandings of accountability</a:t>
            </a:r>
          </a:p>
          <a:p>
            <a:pPr marL="457200" indent="-457200">
              <a:lnSpc>
                <a:spcPct val="150000"/>
              </a:lnSpc>
              <a:buClr>
                <a:srgbClr val="0C5C73"/>
              </a:buClr>
            </a:pPr>
            <a:r>
              <a:rPr lang="en-US" dirty="0">
                <a:cs typeface="Calibri"/>
              </a:rPr>
              <a:t>Define and understand how these misunderstandings lead to significant breakdowns in performance, productivity, and profits </a:t>
            </a:r>
          </a:p>
          <a:p>
            <a:pPr marL="457200" indent="-457200">
              <a:lnSpc>
                <a:spcPct val="150000"/>
              </a:lnSpc>
              <a:buClr>
                <a:srgbClr val="0C5C73"/>
              </a:buClr>
            </a:pPr>
            <a:r>
              <a:rPr lang="en-US" dirty="0"/>
              <a:t>Identify examples of industry accountabilities</a:t>
            </a:r>
            <a:endParaRPr lang="en-US" dirty="0">
              <a:cs typeface="Calibri"/>
            </a:endParaRPr>
          </a:p>
          <a:p>
            <a:pPr marL="457200" indent="-457200">
              <a:lnSpc>
                <a:spcPct val="150000"/>
              </a:lnSpc>
              <a:buClr>
                <a:srgbClr val="0C5C73"/>
              </a:buClr>
            </a:pPr>
            <a:r>
              <a:rPr lang="en-US" dirty="0"/>
              <a:t>Have accountabilities designed to hold every single task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02A24F-49EC-4573-9A85-2CB434A01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80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Breakdowns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1873" y="1394840"/>
            <a:ext cx="11376995" cy="6947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ea typeface="+mn-lt"/>
                <a:cs typeface="+mn-lt"/>
              </a:rPr>
              <a:t>    </a:t>
            </a:r>
            <a:r>
              <a:rPr lang="en-US" sz="2800" b="1">
                <a:solidFill>
                  <a:srgbClr val="0C5C73"/>
                </a:solidFill>
                <a:ea typeface="+mn-lt"/>
                <a:cs typeface="+mn-lt"/>
              </a:rPr>
              <a:t>Which means:</a:t>
            </a:r>
            <a:endParaRPr lang="en-US" sz="2800" b="1">
              <a:solidFill>
                <a:srgbClr val="0C5C73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>
                <a:ea typeface="Verdana"/>
                <a:cs typeface="Calibri"/>
              </a:rPr>
              <a:t>Managers / Key Employees get stressed, work harder, longer hours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>
                <a:ea typeface="Verdana"/>
                <a:cs typeface="Calibri"/>
              </a:rPr>
              <a:t>Impacting their ability to manage their teams as effectively 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800" b="1">
                <a:solidFill>
                  <a:srgbClr val="0C5C73"/>
                </a:solidFill>
                <a:ea typeface="Verdana"/>
                <a:cs typeface="Calibri"/>
              </a:rPr>
              <a:t>This causes: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>
                <a:ea typeface="Verdana"/>
                <a:cs typeface="Calibri"/>
              </a:rPr>
              <a:t>Employees to be left confused or feel that they cannot ask for help in fear of stressing their boss out more.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>
                <a:ea typeface="Verdana"/>
                <a:cs typeface="Calibri"/>
              </a:rPr>
              <a:t>This leads to more job mistakes, miscommunications, and missed deadlines.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>
                <a:ea typeface="Verdana"/>
                <a:cs typeface="Calibri"/>
              </a:rPr>
              <a:t>And now were back to square one, except now</a:t>
            </a:r>
            <a:r>
              <a:rPr lang="en-US" sz="2800">
                <a:ea typeface="Verdana"/>
                <a:cs typeface="Calibri"/>
              </a:rPr>
              <a:t> </a:t>
            </a:r>
            <a:r>
              <a:rPr lang="en-US" sz="3600" b="1">
                <a:ea typeface="Verdana"/>
                <a:cs typeface="Calibri"/>
              </a:rPr>
              <a:t>Everybody</a:t>
            </a:r>
            <a:r>
              <a:rPr lang="en-US" sz="2800">
                <a:ea typeface="Verdana"/>
                <a:cs typeface="Calibri"/>
              </a:rPr>
              <a:t> </a:t>
            </a:r>
            <a:r>
              <a:rPr lang="en-US" sz="2600">
                <a:ea typeface="Verdana"/>
                <a:cs typeface="Calibri"/>
              </a:rPr>
              <a:t>is stressed</a:t>
            </a:r>
            <a:endParaRPr lang="en-US" sz="2600"/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algn="ctr"/>
            <a:endParaRPr lang="en-US" sz="2800">
              <a:ea typeface="Verdana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969E2E-0847-4446-A67B-2DD314315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31121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11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35831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Breakdowns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1AE96A1-5FE6-47B4-95D4-0E025DC51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75A04-2A99-42F9-85BA-300285D8BAF5}"/>
              </a:ext>
            </a:extLst>
          </p:cNvPr>
          <p:cNvSpPr txBox="1"/>
          <p:nvPr/>
        </p:nvSpPr>
        <p:spPr>
          <a:xfrm>
            <a:off x="813759" y="134572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Stress Cycle:</a:t>
            </a:r>
          </a:p>
        </p:txBody>
      </p:sp>
      <p:pic>
        <p:nvPicPr>
          <p:cNvPr id="4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8F0F215-D831-4459-9461-D9CFC109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778" y="847545"/>
            <a:ext cx="6998897" cy="52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54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Breakdowns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2740" y="1452350"/>
            <a:ext cx="8731562" cy="5742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C5C73"/>
                </a:solidFill>
                <a:ea typeface="+mn-lt"/>
                <a:cs typeface="+mn-lt"/>
              </a:rPr>
              <a:t>Now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600" dirty="0">
                <a:ea typeface="+mn-lt"/>
                <a:cs typeface="+mn-lt"/>
              </a:rPr>
              <a:t>you understand why employee engagement in the US is only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3600" b="1" dirty="0">
                <a:solidFill>
                  <a:srgbClr val="0C5C73"/>
                </a:solidFill>
                <a:ea typeface="+mn-lt"/>
                <a:cs typeface="+mn-lt"/>
              </a:rPr>
              <a:t>32%</a:t>
            </a:r>
            <a:r>
              <a:rPr lang="en-US" sz="2800" dirty="0">
                <a:solidFill>
                  <a:srgbClr val="0C5C73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C5C73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ea typeface="+mn-lt"/>
                <a:cs typeface="+mn-lt"/>
              </a:rPr>
              <a:t>Again….that means people are doing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3600" b="1" dirty="0">
                <a:solidFill>
                  <a:srgbClr val="0C5C73"/>
                </a:solidFill>
                <a:ea typeface="+mn-lt"/>
                <a:cs typeface="+mn-lt"/>
              </a:rPr>
              <a:t>just enough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600" dirty="0">
                <a:ea typeface="+mn-lt"/>
                <a:cs typeface="+mn-lt"/>
              </a:rPr>
              <a:t>to keep the ship afloat versus </a:t>
            </a:r>
            <a:r>
              <a:rPr lang="en-US" sz="3600" b="1" dirty="0">
                <a:solidFill>
                  <a:srgbClr val="0C5C73"/>
                </a:solidFill>
                <a:ea typeface="+mn-lt"/>
                <a:cs typeface="+mn-lt"/>
              </a:rPr>
              <a:t>leading it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600" dirty="0">
                <a:ea typeface="+mn-lt"/>
                <a:cs typeface="+mn-lt"/>
              </a:rPr>
              <a:t>confidently into battle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2800">
              <a:ea typeface="Verdana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ea typeface="Verdana"/>
              <a:cs typeface="Calibri"/>
            </a:endParaRPr>
          </a:p>
          <a:p>
            <a:pPr algn="ctr"/>
            <a:endParaRPr lang="en-US" sz="2800">
              <a:ea typeface="Verdana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969E2E-0847-4446-A67B-2DD314315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31121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9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" y="695013"/>
            <a:ext cx="11376995" cy="6158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180741" y="67086"/>
            <a:ext cx="10892699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305056"/>
            <a:ext cx="11376995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/>
              <a:t>Here’s the Good News:</a:t>
            </a:r>
          </a:p>
          <a:p>
            <a:pPr algn="ctr"/>
            <a:endParaRPr lang="en-US" sz="1600" b="1"/>
          </a:p>
          <a:p>
            <a:pPr algn="ctr"/>
            <a:r>
              <a:rPr lang="en-US" sz="2600"/>
              <a:t>There is still </a:t>
            </a:r>
            <a:r>
              <a:rPr lang="en-US" sz="4000" b="1"/>
              <a:t>68% </a:t>
            </a:r>
            <a:r>
              <a:rPr lang="en-US" sz="2600"/>
              <a:t>left on the table!</a:t>
            </a:r>
          </a:p>
          <a:p>
            <a:pPr algn="ctr"/>
            <a:endParaRPr lang="en-US" sz="2400"/>
          </a:p>
          <a:p>
            <a:pPr algn="ctr"/>
            <a:r>
              <a:rPr lang="en-US" sz="2600"/>
              <a:t>What would happen in your company if you only captured </a:t>
            </a:r>
            <a:r>
              <a:rPr lang="en-US" sz="4000" b="1"/>
              <a:t>50% </a:t>
            </a:r>
            <a:r>
              <a:rPr lang="en-US" sz="2600"/>
              <a:t>of that productivity?</a:t>
            </a:r>
          </a:p>
          <a:p>
            <a:pPr algn="ctr"/>
            <a:endParaRPr lang="en-US" sz="2800"/>
          </a:p>
          <a:p>
            <a:pPr algn="ctr"/>
            <a:r>
              <a:rPr lang="en-US" sz="2600"/>
              <a:t>What would that mean in terms of your </a:t>
            </a:r>
            <a:r>
              <a:rPr lang="en-US" sz="4000" b="1"/>
              <a:t>GROSS PROFIT</a:t>
            </a:r>
            <a:r>
              <a:rPr lang="en-US" sz="4000"/>
              <a:t> </a:t>
            </a:r>
            <a:r>
              <a:rPr lang="en-US" sz="2600"/>
              <a:t>and </a:t>
            </a:r>
            <a:r>
              <a:rPr lang="en-US" sz="4000" b="1"/>
              <a:t>NET</a:t>
            </a:r>
          </a:p>
          <a:p>
            <a:pPr algn="ctr"/>
            <a:r>
              <a:rPr lang="en-US" sz="2600"/>
              <a:t> if your employee’s productivity only went up </a:t>
            </a:r>
            <a:r>
              <a:rPr lang="en-US" sz="4000" b="1"/>
              <a:t>34%</a:t>
            </a:r>
            <a:r>
              <a:rPr lang="en-US" sz="4000"/>
              <a:t>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8EC6BF6-2827-4C9D-804B-E064446A3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66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79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4" y="1179837"/>
            <a:ext cx="11376995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/>
              <a:t>Three Factors of Real Accountability that lead to a business culture of performance, productivity and profitability:</a:t>
            </a:r>
          </a:p>
          <a:p>
            <a:endParaRPr lang="en-US"/>
          </a:p>
          <a:p>
            <a:r>
              <a:rPr lang="en-US" sz="3600" b="1">
                <a:solidFill>
                  <a:srgbClr val="0C5C73"/>
                </a:solidFill>
              </a:rPr>
              <a:t>     Autonomy</a:t>
            </a:r>
            <a:r>
              <a:rPr lang="en-US" sz="3200" b="1"/>
              <a:t> </a:t>
            </a:r>
            <a:r>
              <a:rPr lang="en-US" sz="2800"/>
              <a:t>–</a:t>
            </a:r>
            <a:r>
              <a:rPr lang="en-US" sz="2800" b="1"/>
              <a:t> </a:t>
            </a:r>
            <a:r>
              <a:rPr lang="en-US" sz="3200" b="1"/>
              <a:t>FREEDOM</a:t>
            </a:r>
            <a:r>
              <a:rPr lang="en-US" sz="2800"/>
              <a:t> </a:t>
            </a:r>
            <a:r>
              <a:rPr lang="en-US" sz="2600"/>
              <a:t>to be self-directed</a:t>
            </a:r>
            <a:endParaRPr lang="en-US" sz="2600">
              <a:cs typeface="Calibri"/>
            </a:endParaRPr>
          </a:p>
          <a:p>
            <a:endParaRPr lang="en-US" sz="2000" b="1"/>
          </a:p>
          <a:p>
            <a:r>
              <a:rPr lang="en-US" sz="3600" b="1">
                <a:solidFill>
                  <a:srgbClr val="0C5C73"/>
                </a:solidFill>
              </a:rPr>
              <a:t>     Mastery</a:t>
            </a:r>
            <a:r>
              <a:rPr lang="en-US" sz="3600" b="1"/>
              <a:t> </a:t>
            </a:r>
            <a:r>
              <a:rPr lang="en-US" sz="2800"/>
              <a:t>–</a:t>
            </a:r>
            <a:r>
              <a:rPr lang="en-US" sz="2800" b="1"/>
              <a:t> </a:t>
            </a:r>
            <a:r>
              <a:rPr lang="en-US" sz="3200" b="1"/>
              <a:t>OPPORTUNITY</a:t>
            </a:r>
            <a:r>
              <a:rPr lang="en-US" sz="2800" b="1"/>
              <a:t> </a:t>
            </a:r>
            <a:r>
              <a:rPr lang="en-US" sz="2600"/>
              <a:t>for continuous learning</a:t>
            </a:r>
            <a:endParaRPr lang="en-US" sz="2600">
              <a:cs typeface="Calibri"/>
            </a:endParaRPr>
          </a:p>
          <a:p>
            <a:endParaRPr lang="en-US" sz="2000" b="1"/>
          </a:p>
          <a:p>
            <a:r>
              <a:rPr lang="en-US" sz="3600" b="1">
                <a:solidFill>
                  <a:srgbClr val="0C5C73"/>
                </a:solidFill>
              </a:rPr>
              <a:t>     Purpose</a:t>
            </a:r>
            <a:r>
              <a:rPr lang="en-US" sz="3600" b="1"/>
              <a:t> </a:t>
            </a:r>
            <a:r>
              <a:rPr lang="en-US" sz="2800"/>
              <a:t>– </a:t>
            </a:r>
            <a:r>
              <a:rPr lang="en-US" sz="3200" b="1"/>
              <a:t>KNOWING</a:t>
            </a:r>
            <a:r>
              <a:rPr lang="en-US" sz="2800"/>
              <a:t> </a:t>
            </a:r>
            <a:r>
              <a:rPr lang="en-US" sz="2600"/>
              <a:t>that what you are doing is making a difference</a:t>
            </a:r>
            <a:endParaRPr lang="en-US" sz="2600"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39985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–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B0590FF-EF5F-447E-B613-F426AC5AE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6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1022096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4113" y="1631206"/>
            <a:ext cx="113778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Culture is defined as what your employees do when you are </a:t>
            </a:r>
            <a:r>
              <a:rPr lang="en-US" sz="3600" b="1">
                <a:solidFill>
                  <a:srgbClr val="0C5C73"/>
                </a:solidFill>
              </a:rPr>
              <a:t>NOT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telling </a:t>
            </a:r>
          </a:p>
          <a:p>
            <a:pPr>
              <a:buClr>
                <a:srgbClr val="0C5C73"/>
              </a:buClr>
            </a:pPr>
            <a:r>
              <a:rPr lang="en-US" sz="2600"/>
              <a:t>       them what to do.</a:t>
            </a:r>
          </a:p>
          <a:p>
            <a:pPr>
              <a:buClr>
                <a:srgbClr val="0C5C73"/>
              </a:buClr>
            </a:pPr>
            <a:endParaRPr lang="en-US" sz="14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Your</a:t>
            </a:r>
            <a:r>
              <a:rPr lang="en-US" sz="2800"/>
              <a:t> </a:t>
            </a:r>
            <a:r>
              <a:rPr lang="en-US" sz="3600" b="1">
                <a:solidFill>
                  <a:srgbClr val="0C5C73"/>
                </a:solidFill>
              </a:rPr>
              <a:t>Culture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is made from the systems, practices, and behaviors you employ.  </a:t>
            </a:r>
          </a:p>
          <a:p>
            <a:pPr>
              <a:buClr>
                <a:srgbClr val="0C5C73"/>
              </a:buClr>
            </a:pPr>
            <a:endParaRPr lang="en-US" sz="14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That is what acts on and impacts their behaviors every </a:t>
            </a:r>
            <a:r>
              <a:rPr lang="en-US" sz="3200" b="1">
                <a:solidFill>
                  <a:srgbClr val="0C5C73"/>
                </a:solidFill>
              </a:rPr>
              <a:t>HOUR</a:t>
            </a:r>
            <a:r>
              <a:rPr lang="en-US" sz="3200" b="1"/>
              <a:t> </a:t>
            </a:r>
            <a:r>
              <a:rPr lang="en-US" sz="2600"/>
              <a:t>of the day.</a:t>
            </a: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1400" b="1">
              <a:solidFill>
                <a:srgbClr val="0C5C73"/>
              </a:solidFill>
            </a:endParaRPr>
          </a:p>
          <a:p>
            <a:pPr marL="571500" indent="-571500">
              <a:buClr>
                <a:srgbClr val="0C5C7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C5C73"/>
                </a:solidFill>
              </a:rPr>
              <a:t>Real Accountability is Ownership</a:t>
            </a:r>
            <a:r>
              <a:rPr lang="en-US" sz="2800"/>
              <a:t>…</a:t>
            </a:r>
            <a:r>
              <a:rPr lang="en-US" sz="2600"/>
              <a:t>it is a practice and behavior                of being responsible for what happens </a:t>
            </a:r>
            <a:r>
              <a:rPr lang="en-US" sz="3600" b="1">
                <a:solidFill>
                  <a:srgbClr val="0C5C73"/>
                </a:solidFill>
              </a:rPr>
              <a:t>NOW</a:t>
            </a:r>
            <a:r>
              <a:rPr lang="en-US" sz="2600"/>
              <a:t>, today, and in the future,                  there is no waiting to see how it all turns out later.  </a:t>
            </a:r>
          </a:p>
          <a:p>
            <a:pPr algn="ctr"/>
            <a:endParaRPr lang="en-US" sz="2400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822265"/>
            <a:ext cx="11376995" cy="71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Your Business Culture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926795D-5D0C-4050-A65B-11498FE26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4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4" y="1609208"/>
            <a:ext cx="11376996" cy="37240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/>
              <a:t>We know from decades of study from numerous institutions </a:t>
            </a:r>
          </a:p>
          <a:p>
            <a:pPr algn="ctr"/>
            <a:r>
              <a:rPr lang="en-US" sz="2800" b="1"/>
              <a:t>that people give their </a:t>
            </a:r>
            <a:r>
              <a:rPr lang="en-US" sz="3600" b="1">
                <a:solidFill>
                  <a:srgbClr val="0C5C73"/>
                </a:solidFill>
              </a:rPr>
              <a:t>BEST</a:t>
            </a:r>
            <a:r>
              <a:rPr lang="en-US" sz="3600">
                <a:solidFill>
                  <a:srgbClr val="0C5C73"/>
                </a:solidFill>
              </a:rPr>
              <a:t> </a:t>
            </a:r>
            <a:r>
              <a:rPr lang="en-US" sz="2800" b="1"/>
              <a:t>effort, </a:t>
            </a:r>
          </a:p>
          <a:p>
            <a:pPr algn="ctr"/>
            <a:r>
              <a:rPr lang="en-US" sz="2800" b="1"/>
              <a:t>are the most </a:t>
            </a:r>
            <a:r>
              <a:rPr lang="en-US" sz="3600" b="1">
                <a:solidFill>
                  <a:srgbClr val="0C5C73"/>
                </a:solidFill>
              </a:rPr>
              <a:t>CREATIVE</a:t>
            </a:r>
            <a:r>
              <a:rPr lang="en-US" sz="2800" b="1"/>
              <a:t>, </a:t>
            </a:r>
          </a:p>
          <a:p>
            <a:pPr algn="ctr"/>
            <a:r>
              <a:rPr lang="en-US" sz="2800" b="1"/>
              <a:t>and are the most in </a:t>
            </a:r>
            <a:r>
              <a:rPr lang="en-US" sz="3600" b="1">
                <a:solidFill>
                  <a:srgbClr val="0C5C73"/>
                </a:solidFill>
              </a:rPr>
              <a:t>ACTION</a:t>
            </a:r>
            <a:r>
              <a:rPr lang="en-US" sz="3600" b="1"/>
              <a:t> </a:t>
            </a:r>
            <a:r>
              <a:rPr lang="en-US" sz="2800" b="1"/>
              <a:t>when they feel </a:t>
            </a:r>
          </a:p>
          <a:p>
            <a:pPr algn="ctr"/>
            <a:r>
              <a:rPr lang="en-US" sz="2800" b="1"/>
              <a:t>like they have a </a:t>
            </a:r>
            <a:r>
              <a:rPr lang="en-US" sz="3600" b="1">
                <a:solidFill>
                  <a:srgbClr val="0C5C73"/>
                </a:solidFill>
              </a:rPr>
              <a:t>VOICE</a:t>
            </a:r>
            <a:r>
              <a:rPr lang="en-US" sz="2800" b="1"/>
              <a:t>, </a:t>
            </a:r>
          </a:p>
          <a:p>
            <a:pPr algn="ctr"/>
            <a:r>
              <a:rPr lang="en-US" sz="2800" b="1"/>
              <a:t>are making a difference, and have the freedom </a:t>
            </a:r>
            <a:endParaRPr lang="en-US"/>
          </a:p>
          <a:p>
            <a:pPr algn="ctr"/>
            <a:r>
              <a:rPr lang="en-US" sz="2800" b="1"/>
              <a:t>to </a:t>
            </a:r>
            <a:r>
              <a:rPr lang="en-US" sz="3600" b="1">
                <a:solidFill>
                  <a:srgbClr val="0C5C73"/>
                </a:solidFill>
              </a:rPr>
              <a:t>THINK</a:t>
            </a:r>
            <a:r>
              <a:rPr lang="en-US" sz="3600" b="1"/>
              <a:t> </a:t>
            </a:r>
            <a:r>
              <a:rPr lang="en-US" sz="2800" b="1"/>
              <a:t>for themselves. </a:t>
            </a:r>
            <a:endParaRPr lang="en-US"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Breakthrough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9914831-56C6-4297-989E-84CF695C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51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0" y="572556"/>
            <a:ext cx="9743759" cy="6089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835190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2205967"/>
            <a:ext cx="113388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800" b="1"/>
              <a:t>Unleashes individual performance</a:t>
            </a:r>
          </a:p>
          <a:p>
            <a:pPr>
              <a:buClr>
                <a:srgbClr val="0C5C73"/>
              </a:buClr>
            </a:pPr>
            <a:r>
              <a:rPr lang="en-US" sz="2800" b="1"/>
              <a:t> </a:t>
            </a:r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800" b="1"/>
              <a:t>Adds acceleration to their performance</a:t>
            </a:r>
          </a:p>
          <a:p>
            <a:pPr>
              <a:buClr>
                <a:srgbClr val="0C5C73"/>
              </a:buClr>
            </a:pPr>
            <a:endParaRPr lang="en-US" sz="2800" b="1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800" b="1"/>
              <a:t>Turns teams into the driving force of the business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934396"/>
            <a:ext cx="11376995" cy="1005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+mn-lt"/>
              </a:rPr>
              <a:t>Freedom Based Management</a:t>
            </a:r>
          </a:p>
        </p:txBody>
      </p:sp>
    </p:spTree>
    <p:extLst>
      <p:ext uri="{BB962C8B-B14F-4D97-AF65-F5344CB8AC3E}">
        <p14:creationId xmlns:p14="http://schemas.microsoft.com/office/powerpoint/2010/main" val="2924881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0" y="572556"/>
            <a:ext cx="9743759" cy="6089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5" y="1655197"/>
            <a:ext cx="113769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REAL ACCOUNTABILITY </a:t>
            </a:r>
            <a:r>
              <a:rPr lang="en-US" sz="2600"/>
              <a:t>as a</a:t>
            </a:r>
            <a:r>
              <a:rPr lang="en-US" sz="2800"/>
              <a:t> </a:t>
            </a:r>
            <a:r>
              <a:rPr lang="en-US" sz="3600" b="1"/>
              <a:t>Freedom-Based</a:t>
            </a:r>
            <a:r>
              <a:rPr lang="en-US" sz="2800" b="1">
                <a:solidFill>
                  <a:srgbClr val="0C5C73"/>
                </a:solidFill>
              </a:rPr>
              <a:t> </a:t>
            </a:r>
            <a:r>
              <a:rPr lang="en-US" sz="2600"/>
              <a:t>choice means…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Each individual has the </a:t>
            </a:r>
            <a:r>
              <a:rPr lang="en-US" sz="3600" b="1"/>
              <a:t>FREEDOM</a:t>
            </a:r>
            <a:r>
              <a:rPr lang="en-US" sz="2800" b="1"/>
              <a:t> </a:t>
            </a:r>
            <a:r>
              <a:rPr lang="en-US" sz="2800"/>
              <a:t>to</a:t>
            </a:r>
            <a:r>
              <a:rPr lang="en-US" sz="3200"/>
              <a:t> </a:t>
            </a:r>
            <a:r>
              <a:rPr lang="en-US" sz="3600" b="1"/>
              <a:t>CHOOSE</a:t>
            </a:r>
            <a:r>
              <a:rPr lang="en-US" sz="2800"/>
              <a:t> on </a:t>
            </a:r>
          </a:p>
          <a:p>
            <a:pPr algn="ctr"/>
            <a:r>
              <a:rPr lang="en-US" sz="2800"/>
              <a:t>their </a:t>
            </a:r>
            <a:r>
              <a:rPr lang="en-US" sz="3600" b="1"/>
              <a:t>OWN</a:t>
            </a:r>
            <a:r>
              <a:rPr lang="en-US" sz="3600"/>
              <a:t> </a:t>
            </a:r>
            <a:r>
              <a:rPr lang="en-US" sz="2800"/>
              <a:t>what their </a:t>
            </a:r>
            <a:r>
              <a:rPr lang="en-US" sz="3600" b="1"/>
              <a:t>ACCOUNTABILITIES</a:t>
            </a:r>
            <a:r>
              <a:rPr lang="en-US" sz="2800"/>
              <a:t> </a:t>
            </a:r>
            <a:r>
              <a:rPr lang="en-US" sz="2600"/>
              <a:t>are. </a:t>
            </a:r>
          </a:p>
          <a:p>
            <a:pPr algn="ctr"/>
            <a:endParaRPr lang="en-US" sz="4000" b="1"/>
          </a:p>
          <a:p>
            <a:pPr algn="ctr"/>
            <a:endParaRPr lang="en-US" sz="4000" b="1"/>
          </a:p>
          <a:p>
            <a:pPr algn="ctr"/>
            <a:endParaRPr lang="en-US" sz="4000" b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4AFBA9-73E7-4028-84FD-EEAD61933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39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064881" y="1596564"/>
            <a:ext cx="10915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Your employees will play any </a:t>
            </a:r>
            <a:r>
              <a:rPr lang="en-US" sz="3600" b="1">
                <a:solidFill>
                  <a:srgbClr val="0C5C73"/>
                </a:solidFill>
              </a:rPr>
              <a:t>GAME</a:t>
            </a:r>
            <a:r>
              <a:rPr lang="en-US" sz="3600" b="1"/>
              <a:t> </a:t>
            </a:r>
            <a:r>
              <a:rPr lang="en-US" sz="2800" b="1"/>
              <a:t>you set up.  </a:t>
            </a:r>
          </a:p>
          <a:p>
            <a:pPr algn="ctr"/>
            <a:endParaRPr lang="en-US" sz="800" b="1"/>
          </a:p>
          <a:p>
            <a:pPr algn="ctr"/>
            <a:r>
              <a:rPr lang="en-US" sz="2800" b="1"/>
              <a:t>It is your job as a </a:t>
            </a:r>
            <a:r>
              <a:rPr lang="en-US" sz="3600" b="1">
                <a:solidFill>
                  <a:srgbClr val="0C5C73"/>
                </a:solidFill>
              </a:rPr>
              <a:t>LEADER </a:t>
            </a:r>
            <a:r>
              <a:rPr lang="en-US" sz="2800" b="1"/>
              <a:t>to set up a game, so everyone wins.  </a:t>
            </a:r>
          </a:p>
          <a:p>
            <a:pPr algn="ctr"/>
            <a:endParaRPr lang="en-US" sz="800" b="1"/>
          </a:p>
          <a:p>
            <a:pPr algn="ctr"/>
            <a:r>
              <a:rPr lang="en-US" sz="2800" b="1"/>
              <a:t>As you </a:t>
            </a:r>
            <a:r>
              <a:rPr lang="en-US" sz="3600" b="1">
                <a:solidFill>
                  <a:srgbClr val="0C5C73"/>
                </a:solidFill>
              </a:rPr>
              <a:t>LEAD</a:t>
            </a:r>
            <a:r>
              <a:rPr lang="en-US" sz="2800" b="1"/>
              <a:t>, so they follow.</a:t>
            </a:r>
          </a:p>
          <a:p>
            <a:pPr algn="ctr"/>
            <a:endParaRPr lang="en-US" sz="2800" b="1"/>
          </a:p>
          <a:p>
            <a:pPr algn="ctr"/>
            <a:r>
              <a:rPr lang="en-US" sz="2800" b="1"/>
              <a:t>Now you have the foundation for a game where everyone can </a:t>
            </a:r>
            <a:r>
              <a:rPr lang="en-US" sz="7200" b="1">
                <a:solidFill>
                  <a:srgbClr val="0C5C73"/>
                </a:solidFill>
              </a:rPr>
              <a:t>WIN! 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2FE19EA-9E59-4314-815A-F92A71B4D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4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365956" y="958855"/>
            <a:ext cx="10787914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0C5C73"/>
              </a:buClr>
            </a:pPr>
            <a:r>
              <a:rPr lang="en-US" sz="3200" b="1" dirty="0">
                <a:solidFill>
                  <a:srgbClr val="0C5C73"/>
                </a:solidFill>
              </a:rPr>
              <a:t>Accountability </a:t>
            </a:r>
            <a:r>
              <a:rPr lang="en-US" sz="2400" dirty="0"/>
              <a:t>– </a:t>
            </a:r>
            <a:r>
              <a:rPr lang="en-US" sz="2600" dirty="0"/>
              <a:t>the opportunity to report – to account, to say.</a:t>
            </a:r>
            <a:endParaRPr lang="en-US" sz="2600" dirty="0">
              <a:cs typeface="Calibri"/>
            </a:endParaRPr>
          </a:p>
          <a:p>
            <a:pPr>
              <a:buClr>
                <a:srgbClr val="0C5C73"/>
              </a:buClr>
            </a:pPr>
            <a:endParaRPr lang="en-US" sz="2400" dirty="0"/>
          </a:p>
          <a:p>
            <a:pPr>
              <a:buClr>
                <a:srgbClr val="0C5C73"/>
              </a:buClr>
            </a:pPr>
            <a:r>
              <a:rPr lang="en-US" sz="3200" b="1" dirty="0">
                <a:solidFill>
                  <a:srgbClr val="0C5C73"/>
                </a:solidFill>
              </a:rPr>
              <a:t>Responsibility </a:t>
            </a:r>
            <a:r>
              <a:rPr lang="en-US" sz="2400" dirty="0"/>
              <a:t>– </a:t>
            </a:r>
            <a:r>
              <a:rPr lang="en-US" sz="2600" dirty="0"/>
              <a:t>the opportunity to respond.</a:t>
            </a:r>
          </a:p>
          <a:p>
            <a:pPr>
              <a:buClr>
                <a:srgbClr val="0C5C73"/>
              </a:buClr>
            </a:pPr>
            <a:endParaRPr lang="en-US" sz="2400" dirty="0"/>
          </a:p>
          <a:p>
            <a:pPr>
              <a:buClr>
                <a:srgbClr val="0C5C73"/>
              </a:buClr>
            </a:pPr>
            <a:r>
              <a:rPr lang="en-US" sz="3200" b="1" dirty="0">
                <a:solidFill>
                  <a:srgbClr val="0C5C73"/>
                </a:solidFill>
              </a:rPr>
              <a:t>Ownership </a:t>
            </a:r>
            <a:r>
              <a:rPr lang="en-US" sz="2400" dirty="0"/>
              <a:t>– </a:t>
            </a:r>
            <a:r>
              <a:rPr lang="en-US" sz="2600" dirty="0"/>
              <a:t>being responsible for the result. Taking</a:t>
            </a:r>
            <a:r>
              <a:rPr lang="en-US" sz="2600" b="1" dirty="0"/>
              <a:t> </a:t>
            </a:r>
            <a:r>
              <a:rPr lang="en-US" sz="2600" dirty="0"/>
              <a:t>Ownership means doing whatever needs to be done to produce the result or outcome. </a:t>
            </a:r>
            <a:endParaRPr lang="en-US" sz="2600" dirty="0">
              <a:cs typeface="Calibri"/>
            </a:endParaRPr>
          </a:p>
          <a:p>
            <a:pPr>
              <a:buClr>
                <a:srgbClr val="0C5C73"/>
              </a:buClr>
            </a:pPr>
            <a:endParaRPr lang="en-US" sz="2400" dirty="0"/>
          </a:p>
          <a:p>
            <a:pPr>
              <a:buClr>
                <a:srgbClr val="0C5C73"/>
              </a:buClr>
            </a:pPr>
            <a:r>
              <a:rPr lang="en-US" sz="3200" b="1" dirty="0">
                <a:solidFill>
                  <a:srgbClr val="0C5C73"/>
                </a:solidFill>
              </a:rPr>
              <a:t>Discretionary Effort </a:t>
            </a:r>
            <a:r>
              <a:rPr lang="en-US" sz="2400" dirty="0"/>
              <a:t>– </a:t>
            </a:r>
            <a:r>
              <a:rPr lang="en-US" sz="2600" dirty="0"/>
              <a:t>is the level of effort people give of their </a:t>
            </a:r>
          </a:p>
          <a:p>
            <a:pPr>
              <a:buClr>
                <a:srgbClr val="0C5C73"/>
              </a:buClr>
            </a:pPr>
            <a:r>
              <a:rPr lang="en-US" sz="2600" dirty="0"/>
              <a:t>     own free will, without being managed?</a:t>
            </a:r>
            <a:endParaRPr lang="en-US" sz="2600" dirty="0"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Terms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93D4F5F-4392-4974-B7EB-16E444ED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96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1" b="12551"/>
          <a:stretch/>
        </p:blipFill>
        <p:spPr>
          <a:xfrm>
            <a:off x="815005" y="689025"/>
            <a:ext cx="11376995" cy="6188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5" y="1597177"/>
            <a:ext cx="113769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Examples of people working for </a:t>
            </a:r>
            <a:r>
              <a:rPr lang="en-US" sz="3600" b="1"/>
              <a:t>FREE </a:t>
            </a:r>
            <a:r>
              <a:rPr lang="en-US" sz="2800" b="1"/>
              <a:t>to have the experience of </a:t>
            </a:r>
            <a:r>
              <a:rPr lang="en-US" sz="3600" b="1"/>
              <a:t>CHALLENGE</a:t>
            </a:r>
            <a:r>
              <a:rPr lang="en-US" sz="2800" b="1"/>
              <a:t>, </a:t>
            </a:r>
            <a:r>
              <a:rPr lang="en-US" sz="3600" b="1"/>
              <a:t>MASTERY</a:t>
            </a:r>
            <a:r>
              <a:rPr lang="en-US" sz="2800" b="1"/>
              <a:t>, and </a:t>
            </a:r>
            <a:r>
              <a:rPr lang="en-US" sz="3600" b="1"/>
              <a:t>PURPOSE</a:t>
            </a:r>
            <a:r>
              <a:rPr lang="en-US" sz="2800" b="1"/>
              <a:t>:</a:t>
            </a:r>
          </a:p>
          <a:p>
            <a:pPr algn="ctr"/>
            <a:endParaRPr lang="en-US" sz="2800" b="1"/>
          </a:p>
          <a:p>
            <a:pPr algn="ctr"/>
            <a:r>
              <a:rPr lang="en-US" sz="3600" b="1"/>
              <a:t>Linux, Apache, Open Source, Wikipedia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Success Stories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E32075B-2DFB-463B-8C4A-226501ED1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4" y="6239325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3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3100" y="-21076"/>
            <a:ext cx="6438900" cy="6879076"/>
          </a:xfrm>
          <a:prstGeom prst="rect">
            <a:avLst/>
          </a:prstGeom>
          <a:solidFill>
            <a:srgbClr val="FFFFFF"/>
          </a:solidFill>
          <a:ln>
            <a:solidFill>
              <a:srgbClr val="A1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504" y="2105715"/>
            <a:ext cx="581849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>
                <a:latin typeface="Verdana"/>
                <a:ea typeface="Verdana"/>
                <a:cs typeface="Verdana"/>
              </a:rPr>
              <a:t>Real Accountability Review</a:t>
            </a:r>
          </a:p>
        </p:txBody>
      </p:sp>
    </p:spTree>
    <p:extLst>
      <p:ext uri="{BB962C8B-B14F-4D97-AF65-F5344CB8AC3E}">
        <p14:creationId xmlns:p14="http://schemas.microsoft.com/office/powerpoint/2010/main" val="257332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Points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6" y="2956604"/>
            <a:ext cx="9869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Each person’s accountabilities must be chosen, not assigned.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26624"/>
            <a:ext cx="10106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ea typeface="Verdana" panose="020B0604030504040204" pitchFamily="34" charset="0"/>
                <a:cs typeface="Verdana" panose="020B0604030504040204" pitchFamily="34" charset="0"/>
              </a:rPr>
              <a:t>Every task performed is held within someone’s accountability.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6" y="1828147"/>
            <a:ext cx="95657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Group discussions give each key employee the opportunity to choose his or her own accountabilities.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059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683720"/>
            <a:ext cx="9701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Key employees working together to create accountabilities is the foundation for mutual accountability and team building.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38131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1237936" y="474866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7576" y="4768620"/>
            <a:ext cx="8787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no such thing as shared accountability.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C087536-5F2B-4DFA-89A0-EFC91F352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Milestones 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2754177"/>
            <a:ext cx="9313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Accountabilities are designed to encompass every task performed </a:t>
            </a:r>
          </a:p>
          <a:p>
            <a:r>
              <a:rPr lang="en-US" sz="2600"/>
              <a:t>in the company.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48926"/>
            <a:ext cx="8787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Define major accountabilities for each person.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2012736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Give each person an opportunity to choose for themselves.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059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863008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Have every task held inside someone's accountability.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38131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721AB73-CB8E-41C9-98D0-141FCDA1D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66" y="6268080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09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Breakdowns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2945756"/>
            <a:ext cx="9313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Employees are institutionalized and afraid to speak.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48926"/>
            <a:ext cx="8787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People have shared accountability for the same work.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1828620"/>
            <a:ext cx="95657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Owners or managers driving everything on the employee’s part </a:t>
            </a:r>
          </a:p>
          <a:p>
            <a:r>
              <a:rPr lang="en-US" sz="2600"/>
              <a:t>as to what they say they will be accountable for.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059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826720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Not holding everyone to the same standards and practices.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38131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A89C175-A79C-41EF-B034-48D6C0F6E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66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40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Benefits of Real Accountability </a:t>
            </a:r>
            <a:endParaRPr lang="en-US" sz="3200" b="1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2934605"/>
            <a:ext cx="9313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Profits follow – and everyone wins.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60077"/>
            <a:ext cx="10144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People are engaged.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2017050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Production goes through the roof.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059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826720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Team sees challenges and risks as opportunities.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38131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782" y="4776893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Learning and improvement is continuous. </a:t>
            </a:r>
          </a:p>
        </p:txBody>
      </p:sp>
      <p:sp>
        <p:nvSpPr>
          <p:cNvPr id="22" name="Oval 21"/>
          <p:cNvSpPr/>
          <p:nvPr/>
        </p:nvSpPr>
        <p:spPr>
          <a:xfrm>
            <a:off x="1248143" y="4758563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782" y="5651163"/>
            <a:ext cx="10144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Leadership lives at all levels.</a:t>
            </a:r>
          </a:p>
        </p:txBody>
      </p:sp>
      <p:sp>
        <p:nvSpPr>
          <p:cNvPr id="24" name="Oval 23"/>
          <p:cNvSpPr/>
          <p:nvPr/>
        </p:nvSpPr>
        <p:spPr>
          <a:xfrm>
            <a:off x="1248143" y="5626446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F91E36F-F1A7-4E13-BA50-0667259A4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98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174803" y="1474574"/>
            <a:ext cx="108772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Do you have anyone sharing an accountability with another?</a:t>
            </a:r>
            <a:endParaRPr lang="en-US" sz="2600" b="1" dirty="0">
              <a:solidFill>
                <a:srgbClr val="0C5C73"/>
              </a:solidFill>
            </a:endParaRPr>
          </a:p>
          <a:p>
            <a:endParaRPr lang="en-US" sz="2600" b="1" dirty="0">
              <a:solidFill>
                <a:srgbClr val="0C5C73"/>
              </a:solidFill>
            </a:endParaRPr>
          </a:p>
          <a:p>
            <a:r>
              <a:rPr lang="en-US" sz="2600" b="1" dirty="0"/>
              <a:t>What happens when two people share one accountability?</a:t>
            </a:r>
          </a:p>
          <a:p>
            <a:r>
              <a:rPr lang="en-US" sz="2600" dirty="0"/>
              <a:t>                          </a:t>
            </a:r>
            <a:endParaRPr lang="en-US" sz="2600" b="1" dirty="0"/>
          </a:p>
          <a:p>
            <a:r>
              <a:rPr lang="en-US" sz="2600" b="1" dirty="0"/>
              <a:t>Did each person design, create and vote on their own accountabilities with their team or was it assigned to them?</a:t>
            </a:r>
          </a:p>
          <a:p>
            <a:endParaRPr lang="en-US" sz="2600" b="1" dirty="0"/>
          </a:p>
          <a:p>
            <a:r>
              <a:rPr lang="en-US" sz="2600" b="1" dirty="0"/>
              <a:t>What do you do if someone doesn’t want to be accountable? </a:t>
            </a:r>
          </a:p>
          <a:p>
            <a:endParaRPr lang="en-US" sz="2600" b="1" dirty="0">
              <a:solidFill>
                <a:srgbClr val="0C5C73"/>
              </a:solidFill>
            </a:endParaRPr>
          </a:p>
          <a:p>
            <a:r>
              <a:rPr lang="en-US" sz="2600" b="1" dirty="0"/>
              <a:t>Can you describe how clarity of accountabilities impacts profitability?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Coaching Session Preparation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81B18C4-7F8A-4100-A867-0D6573990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8" y="700314"/>
            <a:ext cx="11766922" cy="5518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137494" y="1254715"/>
            <a:ext cx="1046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Bring your answers and questions to your next </a:t>
            </a:r>
          </a:p>
          <a:p>
            <a:pPr algn="ctr"/>
            <a:r>
              <a:rPr lang="en-US" sz="3200" b="1"/>
              <a:t>virtual coaching session.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Coaching Session Preparation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C33CA45-9774-49B7-ADEE-AC33B48A6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66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96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02968"/>
            <a:ext cx="12192000" cy="1150244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" r="6278"/>
          <a:stretch/>
        </p:blipFill>
        <p:spPr>
          <a:xfrm>
            <a:off x="7134726" y="5751094"/>
            <a:ext cx="4644189" cy="1106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30372" y="1797309"/>
            <a:ext cx="581849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Verdana"/>
                <a:ea typeface="Verdana"/>
                <a:cs typeface="Verdana"/>
              </a:rPr>
              <a:t>Real Accountability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1394" y="4734373"/>
            <a:ext cx="585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pic>
        <p:nvPicPr>
          <p:cNvPr id="2" name="Picture 2" descr="A picture containing food, drawing&#10;&#10;Description generated with very high confidence">
            <a:extLst>
              <a:ext uri="{FF2B5EF4-FFF2-40B4-BE49-F238E27FC236}">
                <a16:creationId xmlns:a16="http://schemas.microsoft.com/office/drawing/2014/main" id="{2D035BAC-F20F-4392-BC48-B980008B6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835" y="757773"/>
            <a:ext cx="3591464" cy="8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7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2035493"/>
            <a:ext cx="5148456" cy="4504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4144" y="1817761"/>
            <a:ext cx="11376995" cy="566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 statement or record of financial transaction</a:t>
            </a:r>
          </a:p>
          <a:p>
            <a:pPr marL="342900" indent="-342900">
              <a:spcBef>
                <a:spcPts val="1000"/>
              </a:spcBef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To give an explanation for</a:t>
            </a:r>
          </a:p>
          <a:p>
            <a:pPr marL="342900" indent="-342900">
              <a:spcBef>
                <a:spcPts val="1000"/>
              </a:spcBef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Answerability; Answerableness</a:t>
            </a:r>
          </a:p>
          <a:p>
            <a:pPr marL="342900" indent="-342900">
              <a:spcBef>
                <a:spcPts val="1000"/>
              </a:spcBef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To be called to account for</a:t>
            </a:r>
          </a:p>
          <a:p>
            <a:pPr marL="342900" indent="-342900">
              <a:spcBef>
                <a:spcPts val="1000"/>
              </a:spcBef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Being obliged to answer to someone else for your actions</a:t>
            </a:r>
          </a:p>
          <a:p>
            <a:pPr marL="342900" indent="-342900">
              <a:spcBef>
                <a:spcPts val="1000"/>
              </a:spcBef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To hold accountable for</a:t>
            </a:r>
          </a:p>
          <a:p>
            <a:pPr marL="342900" indent="-342900">
              <a:spcBef>
                <a:spcPts val="1000"/>
              </a:spcBef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To consider responsible and answerable</a:t>
            </a:r>
          </a:p>
          <a:p>
            <a:pPr marL="342900" indent="-342900">
              <a:spcBef>
                <a:spcPts val="1000"/>
              </a:spcBef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To be the cause or source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Define Accountability 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867631"/>
            <a:ext cx="11376995" cy="71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5C73"/>
                </a:solidFill>
                <a:latin typeface="+mn-lt"/>
              </a:rPr>
              <a:t>Accountability: </a:t>
            </a:r>
            <a:r>
              <a:rPr lang="en-US" sz="2000">
                <a:latin typeface="+mn-lt"/>
              </a:rPr>
              <a:t>as defined by Webster’s</a:t>
            </a:r>
            <a:endParaRPr lang="en-US" sz="4000">
              <a:latin typeface="+mn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01D9565-98B2-4A1C-B944-D5FC89BD3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2035493"/>
            <a:ext cx="5148456" cy="4504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005" y="2026026"/>
            <a:ext cx="113769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b="1"/>
              <a:t> </a:t>
            </a:r>
            <a:r>
              <a:rPr lang="en-US" sz="2600"/>
              <a:t>The quality or state of being responsible</a:t>
            </a:r>
          </a:p>
          <a:p>
            <a:pPr fontAlgn="base">
              <a:lnSpc>
                <a:spcPct val="100000"/>
              </a:lnSpc>
              <a:buClr>
                <a:srgbClr val="0C5C73"/>
              </a:buClr>
            </a:pPr>
            <a:endParaRPr lang="en-US" sz="2600"/>
          </a:p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b="1"/>
              <a:t> </a:t>
            </a:r>
            <a:r>
              <a:rPr lang="en-US" sz="2600"/>
              <a:t>Moral, legal, or mental accountability</a:t>
            </a:r>
          </a:p>
          <a:p>
            <a:pPr fontAlgn="base">
              <a:lnSpc>
                <a:spcPct val="100000"/>
              </a:lnSpc>
              <a:buClr>
                <a:srgbClr val="0C5C73"/>
              </a:buClr>
            </a:pPr>
            <a:endParaRPr lang="en-US" sz="2600"/>
          </a:p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b="1"/>
              <a:t> </a:t>
            </a:r>
            <a:r>
              <a:rPr lang="en-US" sz="2600"/>
              <a:t>Reliability, trustworthiness</a:t>
            </a:r>
          </a:p>
          <a:p>
            <a:pPr fontAlgn="base">
              <a:lnSpc>
                <a:spcPct val="100000"/>
              </a:lnSpc>
              <a:buClr>
                <a:srgbClr val="0C5C73"/>
              </a:buClr>
            </a:pPr>
            <a:endParaRPr lang="en-US" sz="2600"/>
          </a:p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 Something for which one is responsible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Define Accountability 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867631"/>
            <a:ext cx="11376995" cy="71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5C73"/>
                </a:solidFill>
                <a:latin typeface="+mn-lt"/>
              </a:rPr>
              <a:t>Responsibility: </a:t>
            </a:r>
            <a:r>
              <a:rPr lang="en-US" sz="2000">
                <a:latin typeface="+mn-lt"/>
              </a:rPr>
              <a:t>as defined by Webster’s</a:t>
            </a:r>
            <a:endParaRPr lang="en-US" sz="4000">
              <a:latin typeface="+mn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78C96B5-807E-4128-8C29-730175F35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2035493"/>
            <a:ext cx="5148456" cy="4504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005" y="1756524"/>
            <a:ext cx="113769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The state, relation, or fact of being an owner</a:t>
            </a:r>
          </a:p>
          <a:p>
            <a:pPr fontAlgn="base">
              <a:lnSpc>
                <a:spcPct val="100000"/>
              </a:lnSpc>
              <a:buClr>
                <a:srgbClr val="0C5C73"/>
              </a:buClr>
            </a:pPr>
            <a:endParaRPr lang="en-US" sz="2600"/>
          </a:p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The state or fact of owning something</a:t>
            </a:r>
          </a:p>
          <a:p>
            <a:pPr fontAlgn="base">
              <a:lnSpc>
                <a:spcPct val="100000"/>
              </a:lnSpc>
              <a:buClr>
                <a:srgbClr val="0C5C73"/>
              </a:buClr>
            </a:pPr>
            <a:endParaRPr lang="en-US" sz="2600"/>
          </a:p>
          <a:p>
            <a:pPr marL="457200" indent="-457200" fontAlgn="base">
              <a:lnSpc>
                <a:spcPct val="10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A group or organization of 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Define Accountability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867631"/>
            <a:ext cx="11376995" cy="71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5C73"/>
                </a:solidFill>
                <a:latin typeface="+mn-lt"/>
              </a:rPr>
              <a:t>Ownership: </a:t>
            </a:r>
            <a:r>
              <a:rPr lang="en-US" sz="2000">
                <a:latin typeface="+mn-lt"/>
              </a:rPr>
              <a:t>as defined by Webster’s</a:t>
            </a:r>
            <a:endParaRPr lang="en-US" sz="4000">
              <a:latin typeface="+mn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DEECB74-DF1F-4EAD-8622-E90507F82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23" y="1373302"/>
            <a:ext cx="6457048" cy="49895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Define Accountability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4" name="AutoShape 4" descr="ADI Discretionary Effort Model">
            <a:extLst>
              <a:ext uri="{FF2B5EF4-FFF2-40B4-BE49-F238E27FC236}">
                <a16:creationId xmlns:a16="http://schemas.microsoft.com/office/drawing/2014/main" id="{0748AD00-0A33-43F6-9525-7A2A33CC8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498140"/>
            <a:ext cx="11376995" cy="1005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Discretionary Effort Defined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5374BDD-B519-4B4F-B031-528A5BA5A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66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7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777681" cy="62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 - Defined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381" y="2935917"/>
            <a:ext cx="113769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We will learn how to use </a:t>
            </a:r>
            <a:r>
              <a:rPr lang="en-US" sz="3200" b="1">
                <a:solidFill>
                  <a:srgbClr val="0C5C73"/>
                </a:solidFill>
              </a:rPr>
              <a:t>Real Accountability</a:t>
            </a:r>
            <a:r>
              <a:rPr lang="en-US" sz="2600">
                <a:solidFill>
                  <a:srgbClr val="0C5C73"/>
                </a:solidFill>
              </a:rPr>
              <a:t> </a:t>
            </a:r>
            <a:r>
              <a:rPr lang="en-US" sz="2600"/>
              <a:t>as a tool to move from control towards</a:t>
            </a:r>
          </a:p>
          <a:p>
            <a:pPr algn="ctr"/>
            <a:r>
              <a:rPr lang="en-US" sz="4000" b="1">
                <a:solidFill>
                  <a:srgbClr val="0C5C73"/>
                </a:solidFill>
              </a:rPr>
              <a:t>Freedom Based Management</a:t>
            </a:r>
            <a:r>
              <a:rPr lang="en-US" sz="2600"/>
              <a:t>.</a:t>
            </a:r>
            <a:r>
              <a:rPr lang="en-US" sz="4000"/>
              <a:t> 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The result being a work force that is unleashed and highly productive.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4" y="918055"/>
            <a:ext cx="11376995" cy="1005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5C73"/>
                </a:solidFill>
                <a:latin typeface="+mn-lt"/>
              </a:rPr>
              <a:t>The Promise of This Course…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DC078-974A-4A73-899E-738BFA1AF70C}"/>
              </a:ext>
            </a:extLst>
          </p:cNvPr>
          <p:cNvSpPr txBox="1"/>
          <p:nvPr/>
        </p:nvSpPr>
        <p:spPr>
          <a:xfrm>
            <a:off x="4479985" y="1978325"/>
            <a:ext cx="40659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0C5C73"/>
                </a:solidFill>
              </a:rPr>
              <a:t>(The Breakthrough):</a:t>
            </a:r>
            <a:endParaRPr lang="en-US" sz="3600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82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2371</Words>
  <Application>Microsoft Office PowerPoint</Application>
  <PresentationFormat>Widescreen</PresentationFormat>
  <Paragraphs>406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QSSI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Sweis</dc:creator>
  <cp:lastModifiedBy>Barbara Neil</cp:lastModifiedBy>
  <cp:revision>63</cp:revision>
  <dcterms:created xsi:type="dcterms:W3CDTF">2018-12-18T19:31:21Z</dcterms:created>
  <dcterms:modified xsi:type="dcterms:W3CDTF">2021-05-24T18:16:06Z</dcterms:modified>
</cp:coreProperties>
</file>