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941" r:id="rId2"/>
    <p:sldId id="401" r:id="rId3"/>
    <p:sldId id="394" r:id="rId4"/>
    <p:sldId id="408" r:id="rId5"/>
    <p:sldId id="380" r:id="rId6"/>
    <p:sldId id="943" r:id="rId7"/>
    <p:sldId id="396" r:id="rId8"/>
    <p:sldId id="395" r:id="rId9"/>
    <p:sldId id="397" r:id="rId10"/>
    <p:sldId id="398" r:id="rId11"/>
    <p:sldId id="399" r:id="rId12"/>
    <p:sldId id="377" r:id="rId13"/>
    <p:sldId id="925" r:id="rId14"/>
    <p:sldId id="387" r:id="rId15"/>
    <p:sldId id="382" r:id="rId16"/>
    <p:sldId id="372" r:id="rId17"/>
    <p:sldId id="927" r:id="rId18"/>
    <p:sldId id="928" r:id="rId19"/>
    <p:sldId id="926" r:id="rId20"/>
    <p:sldId id="374" r:id="rId21"/>
    <p:sldId id="929" r:id="rId22"/>
    <p:sldId id="930" r:id="rId23"/>
    <p:sldId id="931" r:id="rId24"/>
    <p:sldId id="932" r:id="rId25"/>
    <p:sldId id="316" r:id="rId26"/>
    <p:sldId id="935" r:id="rId27"/>
    <p:sldId id="933" r:id="rId28"/>
    <p:sldId id="936" r:id="rId29"/>
    <p:sldId id="937" r:id="rId30"/>
    <p:sldId id="938" r:id="rId31"/>
    <p:sldId id="939" r:id="rId32"/>
    <p:sldId id="940" r:id="rId33"/>
    <p:sldId id="386" r:id="rId34"/>
    <p:sldId id="404" r:id="rId35"/>
    <p:sldId id="405" r:id="rId36"/>
    <p:sldId id="406" r:id="rId37"/>
    <p:sldId id="934" r:id="rId38"/>
    <p:sldId id="402" r:id="rId39"/>
    <p:sldId id="403" r:id="rId40"/>
    <p:sldId id="942" r:id="rId4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Neil" initials="GN" lastIdx="1" clrIdx="0">
    <p:extLst>
      <p:ext uri="{19B8F6BF-5375-455C-9EA6-DF929625EA0E}">
        <p15:presenceInfo xmlns:p15="http://schemas.microsoft.com/office/powerpoint/2012/main" userId="Gregory Neil" providerId="None"/>
      </p:ext>
    </p:extLst>
  </p:cmAuthor>
  <p:cmAuthor id="2" name="greg neil" initials="gn" lastIdx="1" clrIdx="1">
    <p:extLst>
      <p:ext uri="{19B8F6BF-5375-455C-9EA6-DF929625EA0E}">
        <p15:presenceInfo xmlns:p15="http://schemas.microsoft.com/office/powerpoint/2012/main" userId="f58b94ebac2a32af" providerId="Windows Live"/>
      </p:ext>
    </p:extLst>
  </p:cmAuthor>
  <p:cmAuthor id="3" name="Guest User" initials="GU" lastIdx="1" clrIdx="2">
    <p:extLst>
      <p:ext uri="{19B8F6BF-5375-455C-9EA6-DF929625EA0E}">
        <p15:presenceInfo xmlns:p15="http://schemas.microsoft.com/office/powerpoint/2012/main" userId="S::urn:spo:anon#9874fb6e60c601f0f74d40ef1a372287591c4986dc94c09ee18d4c78908dadae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C73"/>
    <a:srgbClr val="A1BDD3"/>
    <a:srgbClr val="7BA3DA"/>
    <a:srgbClr val="78A1D7"/>
    <a:srgbClr val="FFFFFF"/>
    <a:srgbClr val="060A0E"/>
    <a:srgbClr val="8AA7BD"/>
    <a:srgbClr val="CBC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Neil" userId="a89c2132-1521-4ba4-84cb-7b7d695b7c3d" providerId="ADAL" clId="{4D02F2CC-4F73-425D-85A9-19E42F43D2F8}"/>
    <pc:docChg chg="custSel delSld modSld">
      <pc:chgData name="Barbara Neil" userId="a89c2132-1521-4ba4-84cb-7b7d695b7c3d" providerId="ADAL" clId="{4D02F2CC-4F73-425D-85A9-19E42F43D2F8}" dt="2021-05-24T17:43:18.609" v="120"/>
      <pc:docMkLst>
        <pc:docMk/>
      </pc:docMkLst>
      <pc:sldChg chg="modSp mod">
        <pc:chgData name="Barbara Neil" userId="a89c2132-1521-4ba4-84cb-7b7d695b7c3d" providerId="ADAL" clId="{4D02F2CC-4F73-425D-85A9-19E42F43D2F8}" dt="2021-05-24T17:42:36.891" v="95" actId="20577"/>
        <pc:sldMkLst>
          <pc:docMk/>
          <pc:sldMk cId="1531299344" sldId="316"/>
        </pc:sldMkLst>
        <pc:spChg chg="mod">
          <ac:chgData name="Barbara Neil" userId="a89c2132-1521-4ba4-84cb-7b7d695b7c3d" providerId="ADAL" clId="{4D02F2CC-4F73-425D-85A9-19E42F43D2F8}" dt="2021-05-24T17:42:36.891" v="95" actId="20577"/>
          <ac:spMkLst>
            <pc:docMk/>
            <pc:sldMk cId="1531299344" sldId="316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D02F2CC-4F73-425D-85A9-19E42F43D2F8}" dt="2021-05-24T17:41:55.607" v="66" actId="20577"/>
        <pc:sldMkLst>
          <pc:docMk/>
          <pc:sldMk cId="3193231571" sldId="372"/>
        </pc:sldMkLst>
        <pc:spChg chg="mod">
          <ac:chgData name="Barbara Neil" userId="a89c2132-1521-4ba4-84cb-7b7d695b7c3d" providerId="ADAL" clId="{4D02F2CC-4F73-425D-85A9-19E42F43D2F8}" dt="2021-05-24T17:41:55.607" v="66" actId="20577"/>
          <ac:spMkLst>
            <pc:docMk/>
            <pc:sldMk cId="3193231571" sldId="372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D02F2CC-4F73-425D-85A9-19E42F43D2F8}" dt="2021-05-24T17:42:18.475" v="83" actId="20577"/>
        <pc:sldMkLst>
          <pc:docMk/>
          <pc:sldMk cId="3903439274" sldId="374"/>
        </pc:sldMkLst>
        <pc:spChg chg="mod">
          <ac:chgData name="Barbara Neil" userId="a89c2132-1521-4ba4-84cb-7b7d695b7c3d" providerId="ADAL" clId="{4D02F2CC-4F73-425D-85A9-19E42F43D2F8}" dt="2021-05-24T17:42:18.475" v="83" actId="20577"/>
          <ac:spMkLst>
            <pc:docMk/>
            <pc:sldMk cId="3903439274" sldId="374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D02F2CC-4F73-425D-85A9-19E42F43D2F8}" dt="2021-05-24T17:41:41.452" v="54" actId="20577"/>
        <pc:sldMkLst>
          <pc:docMk/>
          <pc:sldMk cId="1537585289" sldId="377"/>
        </pc:sldMkLst>
        <pc:spChg chg="mod">
          <ac:chgData name="Barbara Neil" userId="a89c2132-1521-4ba4-84cb-7b7d695b7c3d" providerId="ADAL" clId="{4D02F2CC-4F73-425D-85A9-19E42F43D2F8}" dt="2021-05-24T17:41:41.452" v="54" actId="20577"/>
          <ac:spMkLst>
            <pc:docMk/>
            <pc:sldMk cId="1537585289" sldId="377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D02F2CC-4F73-425D-85A9-19E42F43D2F8}" dt="2021-05-24T17:41:05.597" v="26" actId="20577"/>
        <pc:sldMkLst>
          <pc:docMk/>
          <pc:sldMk cId="3658072183" sldId="380"/>
        </pc:sldMkLst>
        <pc:spChg chg="mod">
          <ac:chgData name="Barbara Neil" userId="a89c2132-1521-4ba4-84cb-7b7d695b7c3d" providerId="ADAL" clId="{4D02F2CC-4F73-425D-85A9-19E42F43D2F8}" dt="2021-05-24T17:41:05.597" v="26" actId="20577"/>
          <ac:spMkLst>
            <pc:docMk/>
            <pc:sldMk cId="3658072183" sldId="380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D02F2CC-4F73-425D-85A9-19E42F43D2F8}" dt="2021-05-24T17:41:51.131" v="62" actId="20577"/>
        <pc:sldMkLst>
          <pc:docMk/>
          <pc:sldMk cId="70053930" sldId="382"/>
        </pc:sldMkLst>
        <pc:spChg chg="mod">
          <ac:chgData name="Barbara Neil" userId="a89c2132-1521-4ba4-84cb-7b7d695b7c3d" providerId="ADAL" clId="{4D02F2CC-4F73-425D-85A9-19E42F43D2F8}" dt="2021-05-24T17:41:51.131" v="62" actId="20577"/>
          <ac:spMkLst>
            <pc:docMk/>
            <pc:sldMk cId="70053930" sldId="382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D02F2CC-4F73-425D-85A9-19E42F43D2F8}" dt="2021-05-24T17:41:45.789" v="58" actId="20577"/>
        <pc:sldMkLst>
          <pc:docMk/>
          <pc:sldMk cId="3708722412" sldId="387"/>
        </pc:sldMkLst>
        <pc:spChg chg="mod">
          <ac:chgData name="Barbara Neil" userId="a89c2132-1521-4ba4-84cb-7b7d695b7c3d" providerId="ADAL" clId="{4D02F2CC-4F73-425D-85A9-19E42F43D2F8}" dt="2021-05-24T17:41:45.789" v="58" actId="20577"/>
          <ac:spMkLst>
            <pc:docMk/>
            <pc:sldMk cId="3708722412" sldId="387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D02F2CC-4F73-425D-85A9-19E42F43D2F8}" dt="2021-05-24T17:41:22.665" v="38" actId="20577"/>
        <pc:sldMkLst>
          <pc:docMk/>
          <pc:sldMk cId="3549325337" sldId="395"/>
        </pc:sldMkLst>
        <pc:spChg chg="mod">
          <ac:chgData name="Barbara Neil" userId="a89c2132-1521-4ba4-84cb-7b7d695b7c3d" providerId="ADAL" clId="{4D02F2CC-4F73-425D-85A9-19E42F43D2F8}" dt="2021-05-24T17:41:22.665" v="38" actId="20577"/>
          <ac:spMkLst>
            <pc:docMk/>
            <pc:sldMk cId="3549325337" sldId="395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D02F2CC-4F73-425D-85A9-19E42F43D2F8}" dt="2021-05-24T17:41:18.283" v="34" actId="20577"/>
        <pc:sldMkLst>
          <pc:docMk/>
          <pc:sldMk cId="1462434172" sldId="396"/>
        </pc:sldMkLst>
        <pc:spChg chg="mod">
          <ac:chgData name="Barbara Neil" userId="a89c2132-1521-4ba4-84cb-7b7d695b7c3d" providerId="ADAL" clId="{4D02F2CC-4F73-425D-85A9-19E42F43D2F8}" dt="2021-05-24T17:41:18.283" v="34" actId="20577"/>
          <ac:spMkLst>
            <pc:docMk/>
            <pc:sldMk cId="1462434172" sldId="396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D02F2CC-4F73-425D-85A9-19E42F43D2F8}" dt="2021-05-24T17:41:26.795" v="42" actId="20577"/>
        <pc:sldMkLst>
          <pc:docMk/>
          <pc:sldMk cId="3524653287" sldId="397"/>
        </pc:sldMkLst>
        <pc:spChg chg="mod">
          <ac:chgData name="Barbara Neil" userId="a89c2132-1521-4ba4-84cb-7b7d695b7c3d" providerId="ADAL" clId="{4D02F2CC-4F73-425D-85A9-19E42F43D2F8}" dt="2021-05-24T17:41:26.795" v="42" actId="20577"/>
          <ac:spMkLst>
            <pc:docMk/>
            <pc:sldMk cId="3524653287" sldId="397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D02F2CC-4F73-425D-85A9-19E42F43D2F8}" dt="2021-05-24T17:41:31.739" v="46" actId="20577"/>
        <pc:sldMkLst>
          <pc:docMk/>
          <pc:sldMk cId="626201465" sldId="398"/>
        </pc:sldMkLst>
        <pc:spChg chg="mod">
          <ac:chgData name="Barbara Neil" userId="a89c2132-1521-4ba4-84cb-7b7d695b7c3d" providerId="ADAL" clId="{4D02F2CC-4F73-425D-85A9-19E42F43D2F8}" dt="2021-05-24T17:41:31.739" v="46" actId="20577"/>
          <ac:spMkLst>
            <pc:docMk/>
            <pc:sldMk cId="626201465" sldId="398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D02F2CC-4F73-425D-85A9-19E42F43D2F8}" dt="2021-05-24T17:41:36.539" v="50" actId="20577"/>
        <pc:sldMkLst>
          <pc:docMk/>
          <pc:sldMk cId="3390702369" sldId="399"/>
        </pc:sldMkLst>
        <pc:spChg chg="mod">
          <ac:chgData name="Barbara Neil" userId="a89c2132-1521-4ba4-84cb-7b7d695b7c3d" providerId="ADAL" clId="{4D02F2CC-4F73-425D-85A9-19E42F43D2F8}" dt="2021-05-24T17:41:36.539" v="50" actId="20577"/>
          <ac:spMkLst>
            <pc:docMk/>
            <pc:sldMk cId="3390702369" sldId="399"/>
            <ac:spMk id="19" creationId="{00000000-0000-0000-0000-000000000000}"/>
          </ac:spMkLst>
        </pc:spChg>
      </pc:sldChg>
      <pc:sldChg chg="delSp modSp mod">
        <pc:chgData name="Barbara Neil" userId="a89c2132-1521-4ba4-84cb-7b7d695b7c3d" providerId="ADAL" clId="{4D02F2CC-4F73-425D-85A9-19E42F43D2F8}" dt="2021-05-24T17:42:13.690" v="79" actId="478"/>
        <pc:sldMkLst>
          <pc:docMk/>
          <pc:sldMk cId="1983434985" sldId="926"/>
        </pc:sldMkLst>
        <pc:spChg chg="del">
          <ac:chgData name="Barbara Neil" userId="a89c2132-1521-4ba4-84cb-7b7d695b7c3d" providerId="ADAL" clId="{4D02F2CC-4F73-425D-85A9-19E42F43D2F8}" dt="2021-05-24T17:42:13.690" v="79" actId="478"/>
          <ac:spMkLst>
            <pc:docMk/>
            <pc:sldMk cId="1983434985" sldId="926"/>
            <ac:spMk id="9" creationId="{00000000-0000-0000-0000-000000000000}"/>
          </ac:spMkLst>
        </pc:spChg>
        <pc:spChg chg="mod">
          <ac:chgData name="Barbara Neil" userId="a89c2132-1521-4ba4-84cb-7b7d695b7c3d" providerId="ADAL" clId="{4D02F2CC-4F73-425D-85A9-19E42F43D2F8}" dt="2021-05-24T17:42:10.107" v="78" actId="20577"/>
          <ac:spMkLst>
            <pc:docMk/>
            <pc:sldMk cId="1983434985" sldId="926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D02F2CC-4F73-425D-85A9-19E42F43D2F8}" dt="2021-05-24T17:42:00.240" v="70" actId="20577"/>
        <pc:sldMkLst>
          <pc:docMk/>
          <pc:sldMk cId="4271305601" sldId="927"/>
        </pc:sldMkLst>
        <pc:spChg chg="mod">
          <ac:chgData name="Barbara Neil" userId="a89c2132-1521-4ba4-84cb-7b7d695b7c3d" providerId="ADAL" clId="{4D02F2CC-4F73-425D-85A9-19E42F43D2F8}" dt="2021-05-24T17:42:00.240" v="70" actId="20577"/>
          <ac:spMkLst>
            <pc:docMk/>
            <pc:sldMk cId="4271305601" sldId="927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D02F2CC-4F73-425D-85A9-19E42F43D2F8}" dt="2021-05-24T17:42:04.808" v="74" actId="20577"/>
        <pc:sldMkLst>
          <pc:docMk/>
          <pc:sldMk cId="821146523" sldId="928"/>
        </pc:sldMkLst>
        <pc:spChg chg="mod">
          <ac:chgData name="Barbara Neil" userId="a89c2132-1521-4ba4-84cb-7b7d695b7c3d" providerId="ADAL" clId="{4D02F2CC-4F73-425D-85A9-19E42F43D2F8}" dt="2021-05-24T17:42:04.808" v="74" actId="20577"/>
          <ac:spMkLst>
            <pc:docMk/>
            <pc:sldMk cId="821146523" sldId="928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D02F2CC-4F73-425D-85A9-19E42F43D2F8}" dt="2021-05-24T17:42:25.628" v="87" actId="20577"/>
        <pc:sldMkLst>
          <pc:docMk/>
          <pc:sldMk cId="2897610900" sldId="930"/>
        </pc:sldMkLst>
        <pc:spChg chg="mod">
          <ac:chgData name="Barbara Neil" userId="a89c2132-1521-4ba4-84cb-7b7d695b7c3d" providerId="ADAL" clId="{4D02F2CC-4F73-425D-85A9-19E42F43D2F8}" dt="2021-05-24T17:42:25.628" v="87" actId="20577"/>
          <ac:spMkLst>
            <pc:docMk/>
            <pc:sldMk cId="2897610900" sldId="930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D02F2CC-4F73-425D-85A9-19E42F43D2F8}" dt="2021-05-24T17:42:29.851" v="91" actId="20577"/>
        <pc:sldMkLst>
          <pc:docMk/>
          <pc:sldMk cId="2951974459" sldId="931"/>
        </pc:sldMkLst>
        <pc:spChg chg="mod">
          <ac:chgData name="Barbara Neil" userId="a89c2132-1521-4ba4-84cb-7b7d695b7c3d" providerId="ADAL" clId="{4D02F2CC-4F73-425D-85A9-19E42F43D2F8}" dt="2021-05-24T17:42:29.851" v="91" actId="20577"/>
          <ac:spMkLst>
            <pc:docMk/>
            <pc:sldMk cId="2951974459" sldId="931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D02F2CC-4F73-425D-85A9-19E42F43D2F8}" dt="2021-05-24T17:42:41.624" v="99" actId="20577"/>
        <pc:sldMkLst>
          <pc:docMk/>
          <pc:sldMk cId="3885068828" sldId="935"/>
        </pc:sldMkLst>
        <pc:spChg chg="mod">
          <ac:chgData name="Barbara Neil" userId="a89c2132-1521-4ba4-84cb-7b7d695b7c3d" providerId="ADAL" clId="{4D02F2CC-4F73-425D-85A9-19E42F43D2F8}" dt="2021-05-24T17:42:41.624" v="99" actId="20577"/>
          <ac:spMkLst>
            <pc:docMk/>
            <pc:sldMk cId="3885068828" sldId="935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D02F2CC-4F73-425D-85A9-19E42F43D2F8}" dt="2021-05-24T17:42:46.408" v="103" actId="20577"/>
        <pc:sldMkLst>
          <pc:docMk/>
          <pc:sldMk cId="563851183" sldId="936"/>
        </pc:sldMkLst>
        <pc:spChg chg="mod">
          <ac:chgData name="Barbara Neil" userId="a89c2132-1521-4ba4-84cb-7b7d695b7c3d" providerId="ADAL" clId="{4D02F2CC-4F73-425D-85A9-19E42F43D2F8}" dt="2021-05-24T17:42:46.408" v="103" actId="20577"/>
          <ac:spMkLst>
            <pc:docMk/>
            <pc:sldMk cId="563851183" sldId="936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D02F2CC-4F73-425D-85A9-19E42F43D2F8}" dt="2021-05-24T17:42:52.571" v="107" actId="20577"/>
        <pc:sldMkLst>
          <pc:docMk/>
          <pc:sldMk cId="907765636" sldId="937"/>
        </pc:sldMkLst>
        <pc:spChg chg="mod">
          <ac:chgData name="Barbara Neil" userId="a89c2132-1521-4ba4-84cb-7b7d695b7c3d" providerId="ADAL" clId="{4D02F2CC-4F73-425D-85A9-19E42F43D2F8}" dt="2021-05-24T17:42:52.571" v="107" actId="20577"/>
          <ac:spMkLst>
            <pc:docMk/>
            <pc:sldMk cId="907765636" sldId="937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D02F2CC-4F73-425D-85A9-19E42F43D2F8}" dt="2021-05-24T17:42:57.867" v="111" actId="20577"/>
        <pc:sldMkLst>
          <pc:docMk/>
          <pc:sldMk cId="27673865" sldId="938"/>
        </pc:sldMkLst>
        <pc:spChg chg="mod">
          <ac:chgData name="Barbara Neil" userId="a89c2132-1521-4ba4-84cb-7b7d695b7c3d" providerId="ADAL" clId="{4D02F2CC-4F73-425D-85A9-19E42F43D2F8}" dt="2021-05-24T17:42:57.867" v="111" actId="20577"/>
          <ac:spMkLst>
            <pc:docMk/>
            <pc:sldMk cId="27673865" sldId="938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D02F2CC-4F73-425D-85A9-19E42F43D2F8}" dt="2021-05-24T17:43:02.523" v="115" actId="20577"/>
        <pc:sldMkLst>
          <pc:docMk/>
          <pc:sldMk cId="448549866" sldId="939"/>
        </pc:sldMkLst>
        <pc:spChg chg="mod">
          <ac:chgData name="Barbara Neil" userId="a89c2132-1521-4ba4-84cb-7b7d695b7c3d" providerId="ADAL" clId="{4D02F2CC-4F73-425D-85A9-19E42F43D2F8}" dt="2021-05-24T17:43:02.523" v="115" actId="20577"/>
          <ac:spMkLst>
            <pc:docMk/>
            <pc:sldMk cId="448549866" sldId="939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4D02F2CC-4F73-425D-85A9-19E42F43D2F8}" dt="2021-05-24T17:43:07.643" v="119" actId="20577"/>
        <pc:sldMkLst>
          <pc:docMk/>
          <pc:sldMk cId="2638320698" sldId="940"/>
        </pc:sldMkLst>
        <pc:spChg chg="mod">
          <ac:chgData name="Barbara Neil" userId="a89c2132-1521-4ba4-84cb-7b7d695b7c3d" providerId="ADAL" clId="{4D02F2CC-4F73-425D-85A9-19E42F43D2F8}" dt="2021-05-24T17:43:07.643" v="119" actId="20577"/>
          <ac:spMkLst>
            <pc:docMk/>
            <pc:sldMk cId="2638320698" sldId="940"/>
            <ac:spMk id="19" creationId="{00000000-0000-0000-0000-000000000000}"/>
          </ac:spMkLst>
        </pc:spChg>
      </pc:sldChg>
      <pc:sldChg chg="delSp modSp mod">
        <pc:chgData name="Barbara Neil" userId="a89c2132-1521-4ba4-84cb-7b7d695b7c3d" providerId="ADAL" clId="{4D02F2CC-4F73-425D-85A9-19E42F43D2F8}" dt="2021-05-24T17:40:53.708" v="21"/>
        <pc:sldMkLst>
          <pc:docMk/>
          <pc:sldMk cId="525455122" sldId="941"/>
        </pc:sldMkLst>
        <pc:spChg chg="del mod">
          <ac:chgData name="Barbara Neil" userId="a89c2132-1521-4ba4-84cb-7b7d695b7c3d" providerId="ADAL" clId="{4D02F2CC-4F73-425D-85A9-19E42F43D2F8}" dt="2021-05-24T17:40:53.708" v="21"/>
          <ac:spMkLst>
            <pc:docMk/>
            <pc:sldMk cId="525455122" sldId="941"/>
            <ac:spMk id="7" creationId="{00000000-0000-0000-0000-000000000000}"/>
          </ac:spMkLst>
        </pc:spChg>
        <pc:spChg chg="mod">
          <ac:chgData name="Barbara Neil" userId="a89c2132-1521-4ba4-84cb-7b7d695b7c3d" providerId="ADAL" clId="{4D02F2CC-4F73-425D-85A9-19E42F43D2F8}" dt="2021-05-24T17:40:44.688" v="0"/>
          <ac:spMkLst>
            <pc:docMk/>
            <pc:sldMk cId="525455122" sldId="941"/>
            <ac:spMk id="12" creationId="{CD7D1278-237D-4433-974A-94386B8FCFEB}"/>
          </ac:spMkLst>
        </pc:spChg>
      </pc:sldChg>
      <pc:sldChg chg="modSp mod">
        <pc:chgData name="Barbara Neil" userId="a89c2132-1521-4ba4-84cb-7b7d695b7c3d" providerId="ADAL" clId="{4D02F2CC-4F73-425D-85A9-19E42F43D2F8}" dt="2021-05-24T17:43:18.609" v="120"/>
        <pc:sldMkLst>
          <pc:docMk/>
          <pc:sldMk cId="3622063680" sldId="942"/>
        </pc:sldMkLst>
        <pc:spChg chg="mod">
          <ac:chgData name="Barbara Neil" userId="a89c2132-1521-4ba4-84cb-7b7d695b7c3d" providerId="ADAL" clId="{4D02F2CC-4F73-425D-85A9-19E42F43D2F8}" dt="2021-05-24T17:43:18.609" v="120"/>
          <ac:spMkLst>
            <pc:docMk/>
            <pc:sldMk cId="3622063680" sldId="942"/>
            <ac:spMk id="18" creationId="{00000000-0000-0000-0000-000000000000}"/>
          </ac:spMkLst>
        </pc:spChg>
      </pc:sldChg>
      <pc:sldChg chg="modSp mod">
        <pc:chgData name="Barbara Neil" userId="a89c2132-1521-4ba4-84cb-7b7d695b7c3d" providerId="ADAL" clId="{4D02F2CC-4F73-425D-85A9-19E42F43D2F8}" dt="2021-05-24T17:41:14.011" v="30" actId="20577"/>
        <pc:sldMkLst>
          <pc:docMk/>
          <pc:sldMk cId="3360807177" sldId="943"/>
        </pc:sldMkLst>
        <pc:spChg chg="mod">
          <ac:chgData name="Barbara Neil" userId="a89c2132-1521-4ba4-84cb-7b7d695b7c3d" providerId="ADAL" clId="{4D02F2CC-4F73-425D-85A9-19E42F43D2F8}" dt="2021-05-24T17:41:14.011" v="30" actId="20577"/>
          <ac:spMkLst>
            <pc:docMk/>
            <pc:sldMk cId="3360807177" sldId="943"/>
            <ac:spMk id="19" creationId="{00000000-0000-0000-0000-000000000000}"/>
          </ac:spMkLst>
        </pc:spChg>
      </pc:sldChg>
      <pc:sldChg chg="del">
        <pc:chgData name="Barbara Neil" userId="a89c2132-1521-4ba4-84cb-7b7d695b7c3d" providerId="ADAL" clId="{4D02F2CC-4F73-425D-85A9-19E42F43D2F8}" dt="2021-05-24T17:40:59.992" v="22" actId="2696"/>
        <pc:sldMkLst>
          <pc:docMk/>
          <pc:sldMk cId="3160011781" sldId="9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E58E6C-E7E2-437D-8B40-7FDCD6FD3038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8C05A8-864E-4EB2-B4C1-A98C815F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14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9F76F153-5B5E-4DC7-963B-AB302C4F6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DBA0C06-0E47-4578-AC98-EEC829A1A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A37AD70-2BE6-47D3-83FE-94A5A2E2F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8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6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50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68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7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087768-45DC-4401-B230-8782426C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b="1" err="1">
                <a:solidFill>
                  <a:srgbClr val="FFFFFF"/>
                </a:solidFill>
                <a:latin typeface="Bauhaus 93" panose="04030905020B02020C02" pitchFamily="82" charset="0"/>
              </a:rPr>
              <a:t>g</a:t>
            </a:r>
            <a:r>
              <a:rPr lang="en-US" sz="5200" b="1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  <a:r>
              <a:rPr lang="en-US" sz="5000" b="1" err="1">
                <a:solidFill>
                  <a:srgbClr val="5B9BD5"/>
                </a:solidFill>
                <a:latin typeface="Bauhaus 93" panose="04030905020B02020C02" pitchFamily="82" charset="0"/>
              </a:rPr>
              <a:t>academy</a:t>
            </a:r>
            <a:endParaRPr lang="en-US" sz="5000" b="1">
              <a:solidFill>
                <a:srgbClr val="5B9BD5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8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6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3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8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0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0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6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3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2.xlsx"/><Relationship Id="rId3" Type="http://schemas.openxmlformats.org/officeDocument/2006/relationships/image" Target="../media/image2.jpeg"/><Relationship Id="rId7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9.emf"/><Relationship Id="rId10" Type="http://schemas.openxmlformats.org/officeDocument/2006/relationships/image" Target="../media/image5.png"/><Relationship Id="rId4" Type="http://schemas.openxmlformats.org/officeDocument/2006/relationships/package" Target="../embeddings/Microsoft_Excel_Worksheet.xlsx"/><Relationship Id="rId9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5.xlsx"/><Relationship Id="rId3" Type="http://schemas.openxmlformats.org/officeDocument/2006/relationships/image" Target="../media/image2.jpeg"/><Relationship Id="rId7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package" Target="../embeddings/Microsoft_Excel_Worksheet4.xlsx"/><Relationship Id="rId5" Type="http://schemas.openxmlformats.org/officeDocument/2006/relationships/image" Target="../media/image12.emf"/><Relationship Id="rId10" Type="http://schemas.openxmlformats.org/officeDocument/2006/relationships/image" Target="../media/image5.png"/><Relationship Id="rId4" Type="http://schemas.openxmlformats.org/officeDocument/2006/relationships/package" Target="../embeddings/Microsoft_Excel_Worksheet3.xlsx"/><Relationship Id="rId9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0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702968"/>
            <a:ext cx="12192000" cy="1150244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5" r="6278"/>
          <a:stretch/>
        </p:blipFill>
        <p:spPr>
          <a:xfrm>
            <a:off x="7134726" y="5751094"/>
            <a:ext cx="4644189" cy="11069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8" r="12476"/>
          <a:stretch/>
        </p:blipFill>
        <p:spPr>
          <a:xfrm>
            <a:off x="0" y="0"/>
            <a:ext cx="6373504" cy="6858000"/>
          </a:xfrm>
          <a:prstGeom prst="rect">
            <a:avLst/>
          </a:prstGeom>
        </p:spPr>
      </p:pic>
      <p:pic>
        <p:nvPicPr>
          <p:cNvPr id="5" name="Picture 7" descr="A close up of a sign&#10;&#10;Description generated with high confidence">
            <a:extLst>
              <a:ext uri="{FF2B5EF4-FFF2-40B4-BE49-F238E27FC236}">
                <a16:creationId xmlns:a16="http://schemas.microsoft.com/office/drawing/2014/main" id="{3D6C37A8-7E0D-4327-9B3D-4AA97AE46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0476" y="1091723"/>
            <a:ext cx="3390180" cy="735156"/>
          </a:xfrm>
          <a:prstGeom prst="rect">
            <a:avLst/>
          </a:prstGeom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CD7D1278-237D-4433-974A-94386B8FCFEB}"/>
              </a:ext>
            </a:extLst>
          </p:cNvPr>
          <p:cNvSpPr txBox="1"/>
          <p:nvPr/>
        </p:nvSpPr>
        <p:spPr>
          <a:xfrm>
            <a:off x="6373504" y="1984215"/>
            <a:ext cx="5818496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25455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Construct Reports - Breakdowns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005" y="1928403"/>
            <a:ext cx="11376995" cy="4985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600"/>
              <a:t>The </a:t>
            </a:r>
            <a:r>
              <a:rPr lang="en-US" sz="3200" b="1">
                <a:solidFill>
                  <a:srgbClr val="0C5C73"/>
                </a:solidFill>
              </a:rPr>
              <a:t>MISTAKE</a:t>
            </a:r>
            <a:r>
              <a:rPr lang="en-US" sz="3200">
                <a:solidFill>
                  <a:srgbClr val="0C5C73"/>
                </a:solidFill>
              </a:rPr>
              <a:t> </a:t>
            </a:r>
            <a:r>
              <a:rPr lang="en-US" sz="2600"/>
              <a:t>really good employees make is in thinking that their job </a:t>
            </a:r>
          </a:p>
          <a:p>
            <a:pPr algn="ctr"/>
            <a:r>
              <a:rPr lang="en-US" sz="2600"/>
              <a:t>is just this one little part, and not connected nor impacting every </a:t>
            </a:r>
          </a:p>
          <a:p>
            <a:pPr algn="ctr"/>
            <a:r>
              <a:rPr lang="en-US" sz="2600"/>
              <a:t>single person in the </a:t>
            </a:r>
            <a:r>
              <a:rPr lang="en-US" sz="3200" b="1">
                <a:solidFill>
                  <a:srgbClr val="0C5C73"/>
                </a:solidFill>
              </a:rPr>
              <a:t>COMPANY</a:t>
            </a:r>
            <a:r>
              <a:rPr lang="en-US" sz="2600"/>
              <a:t>.</a:t>
            </a:r>
          </a:p>
          <a:p>
            <a:pPr algn="ctr"/>
            <a:r>
              <a:rPr lang="en-US" sz="2600"/>
              <a:t>	</a:t>
            </a:r>
          </a:p>
          <a:p>
            <a:pPr algn="ctr"/>
            <a:r>
              <a:rPr lang="en-US" sz="2600"/>
              <a:t>The truth is, we’re all in this together, every single person makes a difference, and </a:t>
            </a:r>
            <a:r>
              <a:rPr lang="en-US" sz="3200" b="1">
                <a:solidFill>
                  <a:srgbClr val="0C5C73"/>
                </a:solidFill>
              </a:rPr>
              <a:t>LEADERSHIP</a:t>
            </a:r>
            <a:r>
              <a:rPr lang="en-US" sz="3200"/>
              <a:t> </a:t>
            </a:r>
            <a:r>
              <a:rPr lang="en-US" sz="2600"/>
              <a:t>can happen from </a:t>
            </a:r>
            <a:r>
              <a:rPr lang="en-US" sz="3200" b="1">
                <a:solidFill>
                  <a:srgbClr val="0C5C73"/>
                </a:solidFill>
              </a:rPr>
              <a:t>ANYONE </a:t>
            </a:r>
          </a:p>
          <a:p>
            <a:pPr algn="ctr"/>
            <a:r>
              <a:rPr lang="en-US" sz="2600"/>
              <a:t>and </a:t>
            </a:r>
            <a:r>
              <a:rPr lang="en-US" sz="3200" b="1">
                <a:solidFill>
                  <a:srgbClr val="0C5C73"/>
                </a:solidFill>
              </a:rPr>
              <a:t>ANYWHERE</a:t>
            </a:r>
            <a:r>
              <a:rPr lang="en-US" sz="2600"/>
              <a:t>.</a:t>
            </a:r>
            <a:endParaRPr lang="en-US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r>
              <a:rPr lang="en-US" sz="2800"/>
              <a:t> </a:t>
            </a:r>
          </a:p>
          <a:p>
            <a:pPr algn="ctr"/>
            <a:endParaRPr lang="en-US" sz="2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E9BC48-2160-44F4-BC8F-1565B7F6E828}"/>
              </a:ext>
            </a:extLst>
          </p:cNvPr>
          <p:cNvSpPr txBox="1">
            <a:spLocks/>
          </p:cNvSpPr>
          <p:nvPr/>
        </p:nvSpPr>
        <p:spPr>
          <a:xfrm>
            <a:off x="815005" y="1022270"/>
            <a:ext cx="11376995" cy="7349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+mn-lt"/>
              </a:rPr>
              <a:t>Our Challenge…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487C65E-7556-47B7-AD14-4AFA59966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44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01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Construct Reports - Breakthroughs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7492" y="1928403"/>
            <a:ext cx="10732020" cy="35702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600"/>
              <a:t>Our reporting tools are one simple, fast, easy way to make a </a:t>
            </a:r>
          </a:p>
          <a:p>
            <a:pPr algn="ctr"/>
            <a:r>
              <a:rPr lang="en-US" sz="3200" b="1">
                <a:solidFill>
                  <a:srgbClr val="0C5C73"/>
                </a:solidFill>
              </a:rPr>
              <a:t>HUGE</a:t>
            </a:r>
            <a:r>
              <a:rPr lang="en-US" sz="3200">
                <a:solidFill>
                  <a:srgbClr val="0C5C73"/>
                </a:solidFill>
              </a:rPr>
              <a:t> </a:t>
            </a:r>
            <a:r>
              <a:rPr lang="en-US" sz="2600"/>
              <a:t>difference that hold all employees accountable to themselves and drives us all to </a:t>
            </a:r>
            <a:r>
              <a:rPr lang="en-US" sz="3200" b="1">
                <a:solidFill>
                  <a:srgbClr val="0C5C73"/>
                </a:solidFill>
              </a:rPr>
              <a:t>SUCCESS</a:t>
            </a:r>
            <a:r>
              <a:rPr lang="en-US" sz="2600"/>
              <a:t>.</a:t>
            </a:r>
          </a:p>
          <a:p>
            <a:pPr algn="ctr"/>
            <a:endParaRPr lang="en-US" sz="2600"/>
          </a:p>
          <a:p>
            <a:pPr algn="ctr"/>
            <a:r>
              <a:rPr lang="en-US" sz="2600" b="1"/>
              <a:t>Let's take a look and see what this could look like…</a:t>
            </a:r>
            <a:endParaRPr lang="en-US" sz="2600" b="1">
              <a:cs typeface="Calibri"/>
            </a:endParaRPr>
          </a:p>
          <a:p>
            <a:pPr algn="ctr"/>
            <a:endParaRPr lang="en-US" sz="2800" b="1">
              <a:cs typeface="Calibri"/>
            </a:endParaRPr>
          </a:p>
          <a:p>
            <a:pPr algn="ctr"/>
            <a:r>
              <a:rPr lang="en-US" sz="2800"/>
              <a:t> </a:t>
            </a:r>
          </a:p>
          <a:p>
            <a:pPr algn="ctr"/>
            <a:endParaRPr lang="en-US" sz="280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83BA433-7E49-4852-A38F-964853A7B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68079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02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Construct Reports - Breakthroughs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005" y="1809405"/>
            <a:ext cx="1136314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/>
              <a:t>Give ‘</a:t>
            </a:r>
            <a:r>
              <a:rPr lang="en-US" sz="2600" err="1"/>
              <a:t>em</a:t>
            </a:r>
            <a:r>
              <a:rPr lang="en-US" sz="2600"/>
              <a:t> a </a:t>
            </a:r>
            <a:r>
              <a:rPr lang="en-US" sz="3200" b="1">
                <a:solidFill>
                  <a:srgbClr val="0C5C73"/>
                </a:solidFill>
              </a:rPr>
              <a:t>VOICE </a:t>
            </a:r>
            <a:r>
              <a:rPr lang="en-US" sz="3200">
                <a:solidFill>
                  <a:srgbClr val="0C5C73"/>
                </a:solidFill>
              </a:rPr>
              <a:t> </a:t>
            </a:r>
            <a:r>
              <a:rPr lang="en-US" sz="2600"/>
              <a:t>and a seat at the table.</a:t>
            </a:r>
          </a:p>
          <a:p>
            <a:pPr algn="ctr"/>
            <a:r>
              <a:rPr lang="en-US" sz="2600"/>
              <a:t>And you give them </a:t>
            </a:r>
            <a:r>
              <a:rPr lang="en-US" sz="3200" b="1">
                <a:solidFill>
                  <a:srgbClr val="0C5C73"/>
                </a:solidFill>
              </a:rPr>
              <a:t>POWER</a:t>
            </a:r>
            <a:r>
              <a:rPr lang="en-US" sz="3200">
                <a:solidFill>
                  <a:srgbClr val="0C5C73"/>
                </a:solidFill>
              </a:rPr>
              <a:t> </a:t>
            </a:r>
            <a:r>
              <a:rPr lang="en-US" sz="2600"/>
              <a:t>to do their job.</a:t>
            </a:r>
          </a:p>
          <a:p>
            <a:pPr algn="ctr"/>
            <a:endParaRPr lang="en-US" sz="2600"/>
          </a:p>
          <a:p>
            <a:pPr algn="ctr"/>
            <a:r>
              <a:rPr lang="en-US" sz="2600"/>
              <a:t>Reporting adds </a:t>
            </a:r>
            <a:r>
              <a:rPr lang="en-US" sz="3200" b="1">
                <a:solidFill>
                  <a:srgbClr val="0C5C73"/>
                </a:solidFill>
              </a:rPr>
              <a:t>ACCELERATION</a:t>
            </a:r>
            <a:r>
              <a:rPr lang="en-US" sz="3200">
                <a:solidFill>
                  <a:srgbClr val="0C5C73"/>
                </a:solidFill>
              </a:rPr>
              <a:t> </a:t>
            </a:r>
            <a:r>
              <a:rPr lang="en-US" sz="2600"/>
              <a:t>to Performance. </a:t>
            </a:r>
          </a:p>
          <a:p>
            <a:pPr algn="ctr"/>
            <a:r>
              <a:rPr lang="en-US" sz="2600"/>
              <a:t>It brings </a:t>
            </a:r>
            <a:r>
              <a:rPr lang="en-US" sz="3200" b="1">
                <a:solidFill>
                  <a:srgbClr val="0C5C73"/>
                </a:solidFill>
              </a:rPr>
              <a:t>FOCUS</a:t>
            </a:r>
            <a:r>
              <a:rPr lang="en-US" sz="3200">
                <a:solidFill>
                  <a:srgbClr val="0C5C73"/>
                </a:solidFill>
              </a:rPr>
              <a:t> </a:t>
            </a:r>
            <a:r>
              <a:rPr lang="en-US" sz="2600"/>
              <a:t>to each </a:t>
            </a:r>
            <a:r>
              <a:rPr lang="en-US" sz="3200" b="1">
                <a:solidFill>
                  <a:srgbClr val="0C5C73"/>
                </a:solidFill>
              </a:rPr>
              <a:t>ACCOUNTABILITY</a:t>
            </a:r>
            <a:r>
              <a:rPr lang="en-US" sz="2600"/>
              <a:t>.</a:t>
            </a:r>
          </a:p>
          <a:p>
            <a:pPr algn="ctr"/>
            <a:endParaRPr lang="en-US" sz="2600"/>
          </a:p>
          <a:p>
            <a:pPr algn="ctr"/>
            <a:r>
              <a:rPr lang="en-US" sz="2600"/>
              <a:t>The act of reporting increases </a:t>
            </a:r>
            <a:r>
              <a:rPr lang="en-US" sz="3200" b="1">
                <a:solidFill>
                  <a:srgbClr val="0C5C73"/>
                </a:solidFill>
              </a:rPr>
              <a:t>RETENTION</a:t>
            </a:r>
            <a:r>
              <a:rPr lang="en-US" sz="3200">
                <a:solidFill>
                  <a:srgbClr val="0C5C73"/>
                </a:solidFill>
              </a:rPr>
              <a:t> </a:t>
            </a:r>
            <a:r>
              <a:rPr lang="en-US" sz="2600"/>
              <a:t>and learning.</a:t>
            </a:r>
          </a:p>
          <a:p>
            <a:pPr algn="ctr"/>
            <a:r>
              <a:rPr lang="en-US" sz="2600"/>
              <a:t>It seriously </a:t>
            </a:r>
            <a:r>
              <a:rPr lang="en-US" sz="3200" b="1">
                <a:solidFill>
                  <a:srgbClr val="0C5C73"/>
                </a:solidFill>
              </a:rPr>
              <a:t>EMPOWERS</a:t>
            </a:r>
            <a:r>
              <a:rPr lang="en-US" sz="3200">
                <a:solidFill>
                  <a:srgbClr val="0C5C73"/>
                </a:solidFill>
              </a:rPr>
              <a:t> </a:t>
            </a:r>
            <a:r>
              <a:rPr lang="en-US" sz="2600"/>
              <a:t>team and peer participation. </a:t>
            </a:r>
          </a:p>
          <a:p>
            <a:pPr algn="ctr"/>
            <a:endParaRPr lang="en-US" sz="2600"/>
          </a:p>
          <a:p>
            <a:pPr algn="ctr"/>
            <a:endParaRPr lang="en-US" sz="26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E9BC48-2160-44F4-BC8F-1565B7F6E828}"/>
              </a:ext>
            </a:extLst>
          </p:cNvPr>
          <p:cNvSpPr txBox="1">
            <a:spLocks/>
          </p:cNvSpPr>
          <p:nvPr/>
        </p:nvSpPr>
        <p:spPr>
          <a:xfrm>
            <a:off x="815005" y="1022270"/>
            <a:ext cx="11363140" cy="7349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+mn-lt"/>
              </a:rPr>
              <a:t>Real Power lives in their Speaking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6A9CED5-D074-45BD-BD2B-A42664646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85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sp>
        <p:nvSpPr>
          <p:cNvPr id="8" name="Rectangle 7"/>
          <p:cNvSpPr/>
          <p:nvPr/>
        </p:nvSpPr>
        <p:spPr>
          <a:xfrm>
            <a:off x="6371326" y="-6699"/>
            <a:ext cx="5820674" cy="6864699"/>
          </a:xfrm>
          <a:prstGeom prst="rect">
            <a:avLst/>
          </a:prstGeom>
          <a:solidFill>
            <a:srgbClr val="FFFFFF"/>
          </a:solidFill>
          <a:ln>
            <a:solidFill>
              <a:srgbClr val="A1B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8" r="12476"/>
          <a:stretch/>
        </p:blipFill>
        <p:spPr>
          <a:xfrm>
            <a:off x="0" y="0"/>
            <a:ext cx="6373504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45391" y="2436395"/>
            <a:ext cx="5818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Reconstruction Production Report Samples </a:t>
            </a:r>
          </a:p>
        </p:txBody>
      </p:sp>
    </p:spTree>
    <p:extLst>
      <p:ext uri="{BB962C8B-B14F-4D97-AF65-F5344CB8AC3E}">
        <p14:creationId xmlns:p14="http://schemas.microsoft.com/office/powerpoint/2010/main" val="568763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96880" y="121716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 Reports</a:t>
            </a:r>
            <a:endParaRPr lang="en-US" sz="2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E86DE5-86FE-4B32-A7E4-0978FEE1C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345093"/>
              </p:ext>
            </p:extLst>
          </p:nvPr>
        </p:nvGraphicFramePr>
        <p:xfrm>
          <a:off x="2371990" y="1076690"/>
          <a:ext cx="8263024" cy="4742930"/>
        </p:xfrm>
        <a:graphic>
          <a:graphicData uri="http://schemas.openxmlformats.org/drawingml/2006/table">
            <a:tbl>
              <a:tblPr/>
              <a:tblGrid>
                <a:gridCol w="3396069">
                  <a:extLst>
                    <a:ext uri="{9D8B030D-6E8A-4147-A177-3AD203B41FA5}">
                      <a16:colId xmlns:a16="http://schemas.microsoft.com/office/drawing/2014/main" val="2126309381"/>
                    </a:ext>
                  </a:extLst>
                </a:gridCol>
                <a:gridCol w="1195327">
                  <a:extLst>
                    <a:ext uri="{9D8B030D-6E8A-4147-A177-3AD203B41FA5}">
                      <a16:colId xmlns:a16="http://schemas.microsoft.com/office/drawing/2014/main" val="2042144172"/>
                    </a:ext>
                  </a:extLst>
                </a:gridCol>
                <a:gridCol w="1374068">
                  <a:extLst>
                    <a:ext uri="{9D8B030D-6E8A-4147-A177-3AD203B41FA5}">
                      <a16:colId xmlns:a16="http://schemas.microsoft.com/office/drawing/2014/main" val="2227337135"/>
                    </a:ext>
                  </a:extLst>
                </a:gridCol>
                <a:gridCol w="1195327">
                  <a:extLst>
                    <a:ext uri="{9D8B030D-6E8A-4147-A177-3AD203B41FA5}">
                      <a16:colId xmlns:a16="http://schemas.microsoft.com/office/drawing/2014/main" val="2428800044"/>
                    </a:ext>
                  </a:extLst>
                </a:gridCol>
                <a:gridCol w="1102233">
                  <a:extLst>
                    <a:ext uri="{9D8B030D-6E8A-4147-A177-3AD203B41FA5}">
                      <a16:colId xmlns:a16="http://schemas.microsoft.com/office/drawing/2014/main" val="961177061"/>
                    </a:ext>
                  </a:extLst>
                </a:gridCol>
              </a:tblGrid>
              <a:tr h="394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General Manager/Branch Manager Financial Report </a:t>
                      </a:r>
                      <a:endParaRPr lang="en-US" sz="12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606615"/>
                  </a:ext>
                </a:extLst>
              </a:tr>
              <a:tr h="244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283458"/>
                  </a:ext>
                </a:extLst>
              </a:tr>
              <a:tr h="244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Leads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383512"/>
                  </a:ext>
                </a:extLst>
              </a:tr>
              <a:tr h="24418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Estimates  $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$451,943.27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$1,609,118.09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$3,307,993.70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367160"/>
                  </a:ext>
                </a:extLst>
              </a:tr>
              <a:tr h="244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Pipeline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$1,721,627.63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$2,693,234.48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$2,528,341.76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618366"/>
                  </a:ext>
                </a:extLst>
              </a:tr>
              <a:tr h="244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Sales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$260,061.41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$1,089,292.60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$1,086,494.38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402746"/>
                  </a:ext>
                </a:extLst>
              </a:tr>
              <a:tr h="244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WIP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$3,142,897.00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$3,113,185.04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$3,096,874.89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161322"/>
                  </a:ext>
                </a:extLst>
              </a:tr>
              <a:tr h="244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Invoiced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$416,937.88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$1,205,832.02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$1,037,980.93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869151"/>
                  </a:ext>
                </a:extLst>
              </a:tr>
              <a:tr h="244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Closed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$283,981.28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$498,107.10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$251,370.21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984226"/>
                  </a:ext>
                </a:extLst>
              </a:tr>
              <a:tr h="244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GP%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054230"/>
                  </a:ext>
                </a:extLst>
              </a:tr>
              <a:tr h="244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Collected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$429,188.56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$918,067.92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$797,592.47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551266"/>
                  </a:ext>
                </a:extLst>
              </a:tr>
              <a:tr h="2441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Collection cycle in days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Days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$14.82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656086"/>
                  </a:ext>
                </a:extLst>
              </a:tr>
              <a:tr h="2441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 POMS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616950"/>
                  </a:ext>
                </a:extLst>
              </a:tr>
              <a:tr h="2441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 POMS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06016"/>
                  </a:ext>
                </a:extLst>
              </a:tr>
              <a:tr h="244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A/R Balance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250K or less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$587,874.91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$547,360.71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$580,942.31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07170"/>
                  </a:ext>
                </a:extLst>
              </a:tr>
              <a:tr h="244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 To Be Invoiced BEM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$683,062.12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$652,879.45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044352"/>
                  </a:ext>
                </a:extLst>
              </a:tr>
              <a:tr h="441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2018-19 Sales Goal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14,000,000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$1,166,666.00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$1,166,666.00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$1,166,666.00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297588"/>
                  </a:ext>
                </a:extLst>
              </a:tr>
              <a:tr h="244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2018-2019 Sales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2,660,751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$416,937.88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$1,205,832.02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$1,037,980.93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472743"/>
                  </a:ext>
                </a:extLst>
              </a:tr>
            </a:tbl>
          </a:graphicData>
        </a:graphic>
      </p:graphicFrame>
      <p:pic>
        <p:nvPicPr>
          <p:cNvPr id="3" name="Picture 4">
            <a:extLst>
              <a:ext uri="{FF2B5EF4-FFF2-40B4-BE49-F238E27FC236}">
                <a16:creationId xmlns:a16="http://schemas.microsoft.com/office/drawing/2014/main" id="{FC2CC773-D45E-46B3-83CB-22EBA5E2A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22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 Reports </a:t>
            </a: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Manager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EB0930-DA60-4B99-AC50-530179D66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132597"/>
              </p:ext>
            </p:extLst>
          </p:nvPr>
        </p:nvGraphicFramePr>
        <p:xfrm>
          <a:off x="1524000" y="1070312"/>
          <a:ext cx="9621355" cy="4712587"/>
        </p:xfrm>
        <a:graphic>
          <a:graphicData uri="http://schemas.openxmlformats.org/drawingml/2006/table">
            <a:tbl>
              <a:tblPr/>
              <a:tblGrid>
                <a:gridCol w="1643552">
                  <a:extLst>
                    <a:ext uri="{9D8B030D-6E8A-4147-A177-3AD203B41FA5}">
                      <a16:colId xmlns:a16="http://schemas.microsoft.com/office/drawing/2014/main" val="1700301956"/>
                    </a:ext>
                  </a:extLst>
                </a:gridCol>
                <a:gridCol w="936825">
                  <a:extLst>
                    <a:ext uri="{9D8B030D-6E8A-4147-A177-3AD203B41FA5}">
                      <a16:colId xmlns:a16="http://schemas.microsoft.com/office/drawing/2014/main" val="1881332865"/>
                    </a:ext>
                  </a:extLst>
                </a:gridCol>
                <a:gridCol w="936825">
                  <a:extLst>
                    <a:ext uri="{9D8B030D-6E8A-4147-A177-3AD203B41FA5}">
                      <a16:colId xmlns:a16="http://schemas.microsoft.com/office/drawing/2014/main" val="3149374518"/>
                    </a:ext>
                  </a:extLst>
                </a:gridCol>
                <a:gridCol w="1351000">
                  <a:extLst>
                    <a:ext uri="{9D8B030D-6E8A-4147-A177-3AD203B41FA5}">
                      <a16:colId xmlns:a16="http://schemas.microsoft.com/office/drawing/2014/main" val="3907525812"/>
                    </a:ext>
                  </a:extLst>
                </a:gridCol>
                <a:gridCol w="1005853">
                  <a:extLst>
                    <a:ext uri="{9D8B030D-6E8A-4147-A177-3AD203B41FA5}">
                      <a16:colId xmlns:a16="http://schemas.microsoft.com/office/drawing/2014/main" val="1543368048"/>
                    </a:ext>
                  </a:extLst>
                </a:gridCol>
                <a:gridCol w="936825">
                  <a:extLst>
                    <a:ext uri="{9D8B030D-6E8A-4147-A177-3AD203B41FA5}">
                      <a16:colId xmlns:a16="http://schemas.microsoft.com/office/drawing/2014/main" val="1756915502"/>
                    </a:ext>
                  </a:extLst>
                </a:gridCol>
                <a:gridCol w="936825">
                  <a:extLst>
                    <a:ext uri="{9D8B030D-6E8A-4147-A177-3AD203B41FA5}">
                      <a16:colId xmlns:a16="http://schemas.microsoft.com/office/drawing/2014/main" val="81235261"/>
                    </a:ext>
                  </a:extLst>
                </a:gridCol>
                <a:gridCol w="936825">
                  <a:extLst>
                    <a:ext uri="{9D8B030D-6E8A-4147-A177-3AD203B41FA5}">
                      <a16:colId xmlns:a16="http://schemas.microsoft.com/office/drawing/2014/main" val="2223769756"/>
                    </a:ext>
                  </a:extLst>
                </a:gridCol>
                <a:gridCol w="936825">
                  <a:extLst>
                    <a:ext uri="{9D8B030D-6E8A-4147-A177-3AD203B41FA5}">
                      <a16:colId xmlns:a16="http://schemas.microsoft.com/office/drawing/2014/main" val="2844051099"/>
                    </a:ext>
                  </a:extLst>
                </a:gridCol>
              </a:tblGrid>
              <a:tr h="27480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McPike 2018 - GP &amp; Revenue Goals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440399"/>
                  </a:ext>
                </a:extLst>
              </a:tr>
              <a:tr h="274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Measurable: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 MTD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 MTD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 MTD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 MTD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 MTD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 MTD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 MTD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162355"/>
                  </a:ext>
                </a:extLst>
              </a:tr>
              <a:tr h="274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386715"/>
                  </a:ext>
                </a:extLst>
              </a:tr>
              <a:tr h="274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Act. Rev. closed MTD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53,787.06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247,656.39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199,277.77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2,279.31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144,550.04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202,014.16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152,304.78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870739"/>
                  </a:ext>
                </a:extLst>
              </a:tr>
              <a:tr h="274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Projected closing MTD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330,876.02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484598"/>
                  </a:ext>
                </a:extLst>
              </a:tr>
              <a:tr h="274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WIP (Unpaid)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744,403.53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442293"/>
                  </a:ext>
                </a:extLst>
              </a:tr>
              <a:tr h="274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Survey Scores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037475"/>
                  </a:ext>
                </a:extLst>
              </a:tr>
              <a:tr h="274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450079"/>
                  </a:ext>
                </a:extLst>
              </a:tr>
              <a:tr h="274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McPike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Culver, Ray STR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48,289.23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48,289.23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9,914.71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433538"/>
                  </a:ext>
                </a:extLst>
              </a:tr>
              <a:tr h="274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McPike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Sullivan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Brown, Jay STR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95,442.44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25,442.44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3,429.60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3,409.19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482237"/>
                  </a:ext>
                </a:extLst>
              </a:tr>
              <a:tr h="31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Carden, Adam STR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35,134.62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34,134.62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723.24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5,900.10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884235"/>
                  </a:ext>
                </a:extLst>
              </a:tr>
              <a:tr h="274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McPike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Jameson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Mills, Cathy STR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47,814.30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47,814.30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11,940.47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311591"/>
                  </a:ext>
                </a:extLst>
              </a:tr>
              <a:tr h="274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McPike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Sullivan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Simpson, Harry STR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34,940.95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34,940.95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4,813.44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094402"/>
                  </a:ext>
                </a:extLst>
              </a:tr>
              <a:tr h="274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McPike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Daniels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McPike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15,467.42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15,467.42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1,909.13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4,175.02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02034"/>
                  </a:ext>
                </a:extLst>
              </a:tr>
              <a:tr h="274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McPike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Jameson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Donaldson, Tom STR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27,000.15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26,500.15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10,087.90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200776"/>
                  </a:ext>
                </a:extLst>
              </a:tr>
              <a:tr h="274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McPike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Sullivan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Nelson, Willie STR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120,938.64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73,107.69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15,473.31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20,659.72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037367"/>
                  </a:ext>
                </a:extLst>
              </a:tr>
              <a:tr h="274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McPike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Daniels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Klein, Nathan STR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95,578.11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14,336.72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1,917.92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27,856.53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287357"/>
                  </a:ext>
                </a:extLst>
              </a:tr>
            </a:tbl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451F05E6-5F95-4053-9BE5-E28BED9E2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3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953750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 Reports </a:t>
            </a: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Manager Team Comparison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1C239AA-1D45-43CE-994A-44DD190A2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622683"/>
              </p:ext>
            </p:extLst>
          </p:nvPr>
        </p:nvGraphicFramePr>
        <p:xfrm>
          <a:off x="2447430" y="818707"/>
          <a:ext cx="7953151" cy="5339217"/>
        </p:xfrm>
        <a:graphic>
          <a:graphicData uri="http://schemas.openxmlformats.org/drawingml/2006/table">
            <a:tbl>
              <a:tblPr/>
              <a:tblGrid>
                <a:gridCol w="1065707">
                  <a:extLst>
                    <a:ext uri="{9D8B030D-6E8A-4147-A177-3AD203B41FA5}">
                      <a16:colId xmlns:a16="http://schemas.microsoft.com/office/drawing/2014/main" val="3268238923"/>
                    </a:ext>
                  </a:extLst>
                </a:gridCol>
                <a:gridCol w="1272643">
                  <a:extLst>
                    <a:ext uri="{9D8B030D-6E8A-4147-A177-3AD203B41FA5}">
                      <a16:colId xmlns:a16="http://schemas.microsoft.com/office/drawing/2014/main" val="3051147349"/>
                    </a:ext>
                  </a:extLst>
                </a:gridCol>
                <a:gridCol w="1034668">
                  <a:extLst>
                    <a:ext uri="{9D8B030D-6E8A-4147-A177-3AD203B41FA5}">
                      <a16:colId xmlns:a16="http://schemas.microsoft.com/office/drawing/2014/main" val="2762505760"/>
                    </a:ext>
                  </a:extLst>
                </a:gridCol>
                <a:gridCol w="1103647">
                  <a:extLst>
                    <a:ext uri="{9D8B030D-6E8A-4147-A177-3AD203B41FA5}">
                      <a16:colId xmlns:a16="http://schemas.microsoft.com/office/drawing/2014/main" val="3640292197"/>
                    </a:ext>
                  </a:extLst>
                </a:gridCol>
                <a:gridCol w="1034668">
                  <a:extLst>
                    <a:ext uri="{9D8B030D-6E8A-4147-A177-3AD203B41FA5}">
                      <a16:colId xmlns:a16="http://schemas.microsoft.com/office/drawing/2014/main" val="961157764"/>
                    </a:ext>
                  </a:extLst>
                </a:gridCol>
                <a:gridCol w="1200216">
                  <a:extLst>
                    <a:ext uri="{9D8B030D-6E8A-4147-A177-3AD203B41FA5}">
                      <a16:colId xmlns:a16="http://schemas.microsoft.com/office/drawing/2014/main" val="1057971615"/>
                    </a:ext>
                  </a:extLst>
                </a:gridCol>
                <a:gridCol w="1241602">
                  <a:extLst>
                    <a:ext uri="{9D8B030D-6E8A-4147-A177-3AD203B41FA5}">
                      <a16:colId xmlns:a16="http://schemas.microsoft.com/office/drawing/2014/main" val="2665527874"/>
                    </a:ext>
                  </a:extLst>
                </a:gridCol>
              </a:tblGrid>
              <a:tr h="31191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OMAHA Project Managers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457737"/>
                  </a:ext>
                </a:extLst>
              </a:tr>
              <a:tr h="15893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WIP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projects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 complete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 Target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 Target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 Remaining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733180"/>
                  </a:ext>
                </a:extLst>
              </a:tr>
              <a:tr h="15893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267958"/>
                  </a:ext>
                </a:extLst>
              </a:tr>
              <a:tr h="31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Adams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680,672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34,150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162,685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64,505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6,794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277934"/>
                  </a:ext>
                </a:extLst>
              </a:tr>
              <a:tr h="31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Baker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530,779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11,073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136,749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124,297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14,291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830046"/>
                  </a:ext>
                </a:extLst>
              </a:tr>
              <a:tr h="31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Camden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814,150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437,671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149,422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55,257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722550"/>
                  </a:ext>
                </a:extLst>
              </a:tr>
              <a:tr h="31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Davis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762,125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47,285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97,445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254,511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37,651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335062"/>
                  </a:ext>
                </a:extLst>
              </a:tr>
              <a:tr h="31191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2,787,726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92,602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834,550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592,735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706,728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909469"/>
                  </a:ext>
                </a:extLst>
              </a:tr>
              <a:tr h="15893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723450"/>
                  </a:ext>
                </a:extLst>
              </a:tr>
              <a:tr h="15893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398209"/>
                  </a:ext>
                </a:extLst>
              </a:tr>
              <a:tr h="31191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LINCOLN Project Managers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866101"/>
                  </a:ext>
                </a:extLst>
              </a:tr>
              <a:tr h="15893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WIP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projects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 complete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 Target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 Target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 Remaining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1648615"/>
                  </a:ext>
                </a:extLst>
              </a:tr>
              <a:tr h="15893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088902"/>
                  </a:ext>
                </a:extLst>
              </a:tr>
              <a:tr h="31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Edwards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538,228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287,701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157,478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34,332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501909"/>
                  </a:ext>
                </a:extLst>
              </a:tr>
              <a:tr h="31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Fox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383,442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109,643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132,405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2,684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353841"/>
                  </a:ext>
                </a:extLst>
              </a:tr>
              <a:tr h="31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Goethe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390,696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68,593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145,136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17,251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525534"/>
                  </a:ext>
                </a:extLst>
              </a:tr>
              <a:tr h="31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Harley-Davidson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22,306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18,199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746956"/>
                  </a:ext>
                </a:extLst>
              </a:tr>
              <a:tr h="31191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1,334,674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29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68,593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542,480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308,082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54,267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457833"/>
                  </a:ext>
                </a:extLst>
              </a:tr>
              <a:tr h="15893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6" marR="7126" marT="71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735244"/>
                  </a:ext>
                </a:extLst>
              </a:tr>
              <a:tr h="311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126" marR="7126" marT="71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4,829,128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144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161,198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1,377,030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900,817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760,995 </a:t>
                      </a:r>
                    </a:p>
                  </a:txBody>
                  <a:tcPr marL="7126" marR="7126" marT="7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183749"/>
                  </a:ext>
                </a:extLst>
              </a:tr>
            </a:tbl>
          </a:graphicData>
        </a:graphic>
      </p:graphicFrame>
      <p:pic>
        <p:nvPicPr>
          <p:cNvPr id="4" name="Picture 4">
            <a:extLst>
              <a:ext uri="{FF2B5EF4-FFF2-40B4-BE49-F238E27FC236}">
                <a16:creationId xmlns:a16="http://schemas.microsoft.com/office/drawing/2014/main" id="{93B43FD1-ED4B-4130-9165-161B94D74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31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708604"/>
              </p:ext>
            </p:extLst>
          </p:nvPr>
        </p:nvGraphicFramePr>
        <p:xfrm>
          <a:off x="1395663" y="777664"/>
          <a:ext cx="10217701" cy="55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3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6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1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1722"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/>
                        <a:t>PM Estimator team</a:t>
                      </a:r>
                    </a:p>
                  </a:txBody>
                  <a:tcPr marL="48711" marR="48711" marT="24354" marB="24354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063">
                <a:tc>
                  <a:txBody>
                    <a:bodyPr/>
                    <a:lstStyle/>
                    <a:p>
                      <a:pPr algn="l"/>
                      <a:endParaRPr lang="en-US" sz="1500" b="1"/>
                    </a:p>
                  </a:txBody>
                  <a:tcPr marL="48711" marR="48711" marT="24354" marB="24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/>
                        <a:t>August 2015</a:t>
                      </a:r>
                    </a:p>
                  </a:txBody>
                  <a:tcPr marL="48711" marR="48711" marT="24354" marB="24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/>
                        <a:t>September 2015</a:t>
                      </a:r>
                    </a:p>
                  </a:txBody>
                  <a:tcPr marL="48711" marR="48711" marT="24354" marB="24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/>
                        <a:t>October 2015</a:t>
                      </a:r>
                    </a:p>
                  </a:txBody>
                  <a:tcPr marL="48711" marR="48711" marT="24354" marB="24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/>
                        <a:t>YTD/Previous</a:t>
                      </a:r>
                      <a:r>
                        <a:rPr lang="en-US" sz="1500" b="1" baseline="0"/>
                        <a:t> Week</a:t>
                      </a:r>
                      <a:endParaRPr lang="en-US" sz="1500" b="1"/>
                    </a:p>
                  </a:txBody>
                  <a:tcPr marL="48711" marR="48711" marT="24354" marB="2435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just"/>
                      <a:r>
                        <a:rPr lang="en-US" sz="1300" b="1"/>
                        <a:t>Sales</a:t>
                      </a:r>
                      <a:r>
                        <a:rPr lang="en-US" sz="1300" b="0"/>
                        <a:t>/Goal</a:t>
                      </a:r>
                      <a:endParaRPr lang="en-US" sz="1300" b="0">
                        <a:solidFill>
                          <a:srgbClr val="0070C0"/>
                        </a:solidFill>
                      </a:endParaRPr>
                    </a:p>
                    <a:p>
                      <a:pPr algn="just"/>
                      <a:r>
                        <a:rPr lang="en-US" sz="1200" b="1" i="1" u="none">
                          <a:solidFill>
                            <a:srgbClr val="0070C0"/>
                          </a:solidFill>
                        </a:rPr>
                        <a:t>Should</a:t>
                      </a:r>
                      <a:r>
                        <a:rPr lang="en-US" sz="1200" b="1" i="1" u="none" baseline="0">
                          <a:solidFill>
                            <a:srgbClr val="0070C0"/>
                          </a:solidFill>
                        </a:rPr>
                        <a:t> Be @ </a:t>
                      </a:r>
                      <a:r>
                        <a:rPr lang="en-US" sz="1200" b="1" i="1" u="none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200" b="1" i="1" u="none" baseline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200" b="1" i="1" u="none">
                          <a:solidFill>
                            <a:srgbClr val="FF0000"/>
                          </a:solidFill>
                        </a:rPr>
                        <a:t>Variance</a:t>
                      </a:r>
                      <a:endParaRPr lang="en-US" sz="1200" b="1" i="1" u="none">
                        <a:solidFill>
                          <a:srgbClr val="00B050"/>
                        </a:solidFill>
                      </a:endParaRPr>
                    </a:p>
                  </a:txBody>
                  <a:tcPr marL="48711" marR="48711" marT="24354" marB="2435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/>
                        <a:t>$502,960</a:t>
                      </a:r>
                      <a:r>
                        <a:rPr lang="en-US" sz="1300"/>
                        <a:t>/$422,500</a:t>
                      </a:r>
                      <a:endParaRPr lang="en-US" sz="1300" b="1" u="none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>
                          <a:solidFill>
                            <a:srgbClr val="0070C0"/>
                          </a:solidFill>
                        </a:rPr>
                        <a:t>$422,500 </a:t>
                      </a:r>
                      <a:r>
                        <a:rPr lang="en-US" sz="1200" b="1" i="1" baseline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200" b="1" i="1" baseline="0">
                          <a:solidFill>
                            <a:srgbClr val="00B050"/>
                          </a:solidFill>
                        </a:rPr>
                        <a:t> $80,460</a:t>
                      </a:r>
                      <a:endParaRPr lang="en-US" sz="1200" b="1" i="1" u="none" baseline="0">
                        <a:solidFill>
                          <a:srgbClr val="FF0000"/>
                        </a:solidFill>
                      </a:endParaRPr>
                    </a:p>
                  </a:txBody>
                  <a:tcPr marL="48711" marR="48711" marT="24354" marB="2435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/>
                        <a:t>$345,303</a:t>
                      </a:r>
                      <a:r>
                        <a:rPr lang="en-US" sz="1300"/>
                        <a:t>/$422,500</a:t>
                      </a:r>
                      <a:endParaRPr lang="en-US" sz="1300" b="1" u="none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>
                          <a:solidFill>
                            <a:srgbClr val="0070C0"/>
                          </a:solidFill>
                        </a:rPr>
                        <a:t>$422,500 </a:t>
                      </a:r>
                      <a:r>
                        <a:rPr lang="en-US" sz="1200" b="1" i="1" baseline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200" b="1" i="1" baseline="0">
                          <a:solidFill>
                            <a:srgbClr val="FF0000"/>
                          </a:solidFill>
                        </a:rPr>
                        <a:t>-$77,197</a:t>
                      </a:r>
                      <a:endParaRPr lang="en-US" sz="1200" b="1" i="1" u="none" baseline="0">
                        <a:solidFill>
                          <a:srgbClr val="FF0000"/>
                        </a:solidFill>
                      </a:endParaRPr>
                    </a:p>
                  </a:txBody>
                  <a:tcPr marL="48711" marR="48711" marT="24354" marB="2435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/>
                        <a:t>$343,930</a:t>
                      </a:r>
                      <a:r>
                        <a:rPr lang="en-US" sz="1300"/>
                        <a:t>/$422,500</a:t>
                      </a:r>
                      <a:endParaRPr lang="en-US" sz="1300" b="1" u="none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>
                          <a:solidFill>
                            <a:srgbClr val="0070C0"/>
                          </a:solidFill>
                        </a:rPr>
                        <a:t>$422,500 </a:t>
                      </a:r>
                      <a:r>
                        <a:rPr lang="en-US" sz="1200" b="1" i="1" baseline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200" b="1" i="1" baseline="0">
                          <a:solidFill>
                            <a:srgbClr val="FF0000"/>
                          </a:solidFill>
                        </a:rPr>
                        <a:t>-$78,570</a:t>
                      </a:r>
                      <a:endParaRPr lang="en-US" sz="1200" b="1" i="1" u="none" baseline="0">
                        <a:solidFill>
                          <a:srgbClr val="FF0000"/>
                        </a:solidFill>
                      </a:endParaRPr>
                    </a:p>
                  </a:txBody>
                  <a:tcPr marL="48711" marR="48711" marT="24354" marB="2435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/>
                        <a:t>$4,134,723</a:t>
                      </a: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/$5,070,000</a:t>
                      </a:r>
                      <a:endParaRPr kumimoji="0" lang="en-US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$3,802.500</a:t>
                      </a:r>
                      <a:r>
                        <a:rPr kumimoji="0" lang="en-US" sz="1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US" sz="1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+$332,223</a:t>
                      </a:r>
                      <a:endParaRPr kumimoji="0" lang="en-US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711" marR="48711" marT="24354" marB="2435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16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/>
                        <a:t>Closed</a:t>
                      </a:r>
                      <a:r>
                        <a:rPr lang="en-US" sz="1300" b="0"/>
                        <a:t>/Goal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u="none">
                          <a:solidFill>
                            <a:srgbClr val="0070C0"/>
                          </a:solidFill>
                        </a:rPr>
                        <a:t>Should</a:t>
                      </a:r>
                      <a:r>
                        <a:rPr lang="en-US" sz="1200" b="1" i="1" u="none" baseline="0">
                          <a:solidFill>
                            <a:srgbClr val="0070C0"/>
                          </a:solidFill>
                        </a:rPr>
                        <a:t> Be @ </a:t>
                      </a:r>
                      <a:r>
                        <a:rPr lang="en-US" sz="1200" b="1" i="1" u="none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200" b="1" i="1" u="none" baseline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200" b="1" i="1" u="none">
                          <a:solidFill>
                            <a:srgbClr val="FF0000"/>
                          </a:solidFill>
                        </a:rPr>
                        <a:t>Variance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u="none">
                          <a:solidFill>
                            <a:schemeClr val="tx1"/>
                          </a:solidFill>
                        </a:rPr>
                        <a:t>Gross</a:t>
                      </a:r>
                      <a:r>
                        <a:rPr lang="en-US" sz="1200" b="1" i="1" u="none" baseline="0">
                          <a:solidFill>
                            <a:schemeClr val="tx1"/>
                          </a:solidFill>
                        </a:rPr>
                        <a:t> Margin</a:t>
                      </a:r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marL="48711" marR="48711" marT="24354" marB="2435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/>
                        <a:t>$718,172/</a:t>
                      </a:r>
                      <a:r>
                        <a:rPr lang="en-US" sz="1300" b="0"/>
                        <a:t>$422,500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>
                          <a:solidFill>
                            <a:srgbClr val="0070C0"/>
                          </a:solidFill>
                        </a:rPr>
                        <a:t>$422,500 </a:t>
                      </a:r>
                      <a:r>
                        <a:rPr lang="en-US" sz="1200" b="1" i="1" baseline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200" b="1" i="1" baseline="0">
                          <a:solidFill>
                            <a:srgbClr val="00B050"/>
                          </a:solidFill>
                        </a:rPr>
                        <a:t> $295,672</a:t>
                      </a:r>
                      <a:endParaRPr lang="en-US" sz="1200" b="1" i="1" u="none" baseline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baseline="0">
                          <a:solidFill>
                            <a:schemeClr val="tx1"/>
                          </a:solidFill>
                        </a:rPr>
                        <a:t>42% GM</a:t>
                      </a:r>
                      <a:endParaRPr lang="en-US" sz="1200" b="1" i="1">
                        <a:solidFill>
                          <a:srgbClr val="00B050"/>
                        </a:solidFill>
                      </a:endParaRPr>
                    </a:p>
                  </a:txBody>
                  <a:tcPr marL="48711" marR="48711" marT="24354" marB="2435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/>
                        <a:t>$415,212/</a:t>
                      </a:r>
                      <a:r>
                        <a:rPr lang="en-US" sz="1300" b="0"/>
                        <a:t>$422,500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>
                          <a:solidFill>
                            <a:srgbClr val="0070C0"/>
                          </a:solidFill>
                        </a:rPr>
                        <a:t>$422,500 </a:t>
                      </a:r>
                      <a:r>
                        <a:rPr lang="en-US" sz="1200" b="1" i="1" baseline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200" b="1" i="1" baseline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200" b="1" i="1" baseline="0">
                          <a:solidFill>
                            <a:srgbClr val="FF0000"/>
                          </a:solidFill>
                        </a:rPr>
                        <a:t>-$7,288</a:t>
                      </a:r>
                      <a:endParaRPr lang="en-US" sz="1200" b="1" i="1" u="none" baseline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baseline="0">
                          <a:solidFill>
                            <a:schemeClr val="tx1"/>
                          </a:solidFill>
                        </a:rPr>
                        <a:t>45.38% GM</a:t>
                      </a:r>
                      <a:endParaRPr lang="en-US" sz="1200" b="1" i="1">
                        <a:solidFill>
                          <a:srgbClr val="00B050"/>
                        </a:solidFill>
                      </a:endParaRPr>
                    </a:p>
                  </a:txBody>
                  <a:tcPr marL="48711" marR="48711" marT="24354" marB="2435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/>
                        <a:t>$426,656/</a:t>
                      </a:r>
                      <a:r>
                        <a:rPr lang="en-US" sz="1300" b="0"/>
                        <a:t>$422,500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>
                          <a:solidFill>
                            <a:srgbClr val="0070C0"/>
                          </a:solidFill>
                        </a:rPr>
                        <a:t>$422,500 </a:t>
                      </a:r>
                      <a:r>
                        <a:rPr lang="en-US" sz="1200" b="1" i="1" baseline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200" b="1" i="1" baseline="0">
                          <a:solidFill>
                            <a:srgbClr val="00B050"/>
                          </a:solidFill>
                        </a:rPr>
                        <a:t> +$4,156</a:t>
                      </a:r>
                      <a:endParaRPr lang="en-US" sz="1200" b="1" i="1" u="none" baseline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baseline="0">
                          <a:solidFill>
                            <a:schemeClr val="tx1"/>
                          </a:solidFill>
                        </a:rPr>
                        <a:t>42.82% GM</a:t>
                      </a:r>
                      <a:endParaRPr lang="en-US" sz="1200" b="1" i="1">
                        <a:solidFill>
                          <a:srgbClr val="00B050"/>
                        </a:solidFill>
                      </a:endParaRPr>
                    </a:p>
                  </a:txBody>
                  <a:tcPr marL="48711" marR="48711" marT="24354" marB="2435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/>
                        <a:t>$3,817,186</a:t>
                      </a: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/$5,070,000</a:t>
                      </a:r>
                      <a:endParaRPr kumimoji="0" lang="en-US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$3,802,500</a:t>
                      </a:r>
                      <a:r>
                        <a:rPr kumimoji="0" lang="en-US" sz="1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US" sz="1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+$14,686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baseline="0">
                          <a:solidFill>
                            <a:schemeClr val="tx1"/>
                          </a:solidFill>
                        </a:rPr>
                        <a:t>43.38%GM July Total</a:t>
                      </a:r>
                      <a:endParaRPr lang="en-US" sz="1200" b="1" i="1">
                        <a:solidFill>
                          <a:schemeClr val="tx1"/>
                        </a:solidFill>
                      </a:endParaRPr>
                    </a:p>
                  </a:txBody>
                  <a:tcPr marL="48711" marR="48711" marT="24354" marB="2435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462">
                <a:tc>
                  <a:txBody>
                    <a:bodyPr/>
                    <a:lstStyle/>
                    <a:p>
                      <a:pPr algn="l"/>
                      <a:r>
                        <a:rPr lang="en-US" sz="1300" b="1"/>
                        <a:t>Aged Receivables </a:t>
                      </a:r>
                    </a:p>
                    <a:p>
                      <a:pPr algn="r"/>
                      <a:r>
                        <a:rPr lang="en-US" sz="900" b="1"/>
                        <a:t>&gt;30 Days</a:t>
                      </a:r>
                      <a:endParaRPr lang="en-US" sz="900" b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/>
                        <a:t>&gt;90 Days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/>
                        <a:t>&gt;120 Days</a:t>
                      </a:r>
                    </a:p>
                  </a:txBody>
                  <a:tcPr marL="48711" marR="48711" marT="24354" marB="2435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$123,674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$66,461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$57,212</a:t>
                      </a:r>
                    </a:p>
                  </a:txBody>
                  <a:tcPr marL="48711" marR="48711" marT="24354" marB="2435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$231,457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$203,667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$27,789</a:t>
                      </a:r>
                    </a:p>
                  </a:txBody>
                  <a:tcPr marL="48711" marR="48711" marT="24354" marB="2435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$217,450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$133,295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$62,635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$21,519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711" marR="48711" marT="24354" marB="2435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$206,439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$122,284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$62,635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$21,519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711" marR="48711" marT="24354" marB="2435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/>
                        <a:t>Production Closed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/>
                        <a:t>% Aged Receivables of PC</a:t>
                      </a:r>
                    </a:p>
                  </a:txBody>
                  <a:tcPr marL="48711" marR="48711" marT="24354" marB="24354"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$1,004,688</a:t>
                      </a:r>
                    </a:p>
                    <a:p>
                      <a:r>
                        <a:rPr lang="en-US" sz="1000" b="1"/>
                        <a:t>%12</a:t>
                      </a:r>
                    </a:p>
                  </a:txBody>
                  <a:tcPr marL="48711" marR="48711" marT="24354" marB="24354"/>
                </a:tc>
                <a:tc>
                  <a:txBody>
                    <a:bodyPr/>
                    <a:lstStyle/>
                    <a:p>
                      <a:r>
                        <a:rPr lang="en-US" sz="1000" b="1"/>
                        <a:t>$786,826</a:t>
                      </a:r>
                    </a:p>
                    <a:p>
                      <a:r>
                        <a:rPr lang="en-US" sz="900" b="1"/>
                        <a:t>%29</a:t>
                      </a:r>
                    </a:p>
                  </a:txBody>
                  <a:tcPr marL="48711" marR="48711" marT="24354" marB="24354"/>
                </a:tc>
                <a:tc>
                  <a:txBody>
                    <a:bodyPr/>
                    <a:lstStyle/>
                    <a:p>
                      <a:r>
                        <a:rPr lang="en-US" sz="1000" b="1"/>
                        <a:t>$419,840 - </a:t>
                      </a:r>
                    </a:p>
                    <a:p>
                      <a:r>
                        <a:rPr lang="en-US" sz="1000" b="1"/>
                        <a:t>%51</a:t>
                      </a:r>
                    </a:p>
                    <a:p>
                      <a:endParaRPr lang="en-US" sz="900" b="1"/>
                    </a:p>
                  </a:txBody>
                  <a:tcPr marL="48711" marR="48711" marT="24354" marB="24354"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$355,895</a:t>
                      </a:r>
                    </a:p>
                    <a:p>
                      <a:r>
                        <a:rPr lang="en-US" sz="1300" b="1"/>
                        <a:t>%58</a:t>
                      </a:r>
                    </a:p>
                  </a:txBody>
                  <a:tcPr marL="48711" marR="48711" marT="24354" marB="2435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91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/>
                        <a:t>Pipeline</a:t>
                      </a:r>
                      <a:endParaRPr lang="en-US" sz="1300" b="0"/>
                    </a:p>
                  </a:txBody>
                  <a:tcPr marL="48711" marR="48711" marT="24354" marB="24354"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$1,318,803</a:t>
                      </a:r>
                    </a:p>
                  </a:txBody>
                  <a:tcPr marL="48711" marR="48711" marT="24354" marB="2435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/>
                        <a:t>$1,073,248</a:t>
                      </a:r>
                    </a:p>
                  </a:txBody>
                  <a:tcPr marL="48711" marR="48711" marT="24354" marB="2435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/>
                        <a:t>$1,083,662</a:t>
                      </a:r>
                    </a:p>
                  </a:txBody>
                  <a:tcPr marL="48711" marR="48711" marT="24354" marB="2435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/>
                        <a:t>$1,181,273</a:t>
                      </a:r>
                    </a:p>
                    <a:p>
                      <a:endParaRPr lang="en-US" sz="1000" b="1"/>
                    </a:p>
                  </a:txBody>
                  <a:tcPr marL="48711" marR="48711" marT="24354" marB="2435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1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/>
                        <a:t>Total New</a:t>
                      </a:r>
                      <a:r>
                        <a:rPr lang="en-US" sz="1300" b="1" baseline="0"/>
                        <a:t> L</a:t>
                      </a:r>
                      <a:r>
                        <a:rPr lang="en-US" sz="1300" b="1"/>
                        <a:t>osses/</a:t>
                      </a:r>
                      <a:r>
                        <a:rPr lang="en-US" sz="1300" b="0"/>
                        <a:t>Goal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/>
                        <a:t>$</a:t>
                      </a:r>
                      <a:r>
                        <a:rPr lang="en-US" sz="1300" b="0" baseline="0"/>
                        <a:t> Amount Written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baseline="0"/>
                        <a:t>Cancel % ***</a:t>
                      </a:r>
                      <a:endParaRPr lang="en-US" sz="1300" b="0"/>
                    </a:p>
                  </a:txBody>
                  <a:tcPr marL="48711" marR="48711" marT="24354" marB="2435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/>
                        <a:t>35/50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/>
                        <a:t>$209,531</a:t>
                      </a:r>
                    </a:p>
                  </a:txBody>
                  <a:tcPr marL="48711" marR="48711" marT="24354" marB="2435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/>
                        <a:t>53/50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/>
                        <a:t>$523,858</a:t>
                      </a:r>
                    </a:p>
                  </a:txBody>
                  <a:tcPr marL="48711" marR="48711" marT="24354" marB="2435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/>
                        <a:t>75/50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/>
                        <a:t>$340,844</a:t>
                      </a:r>
                    </a:p>
                  </a:txBody>
                  <a:tcPr marL="48711" marR="48711" marT="24354" marB="2435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778</a:t>
                      </a: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/600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$5,768,042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18.7% Lost 1.08 mil</a:t>
                      </a:r>
                    </a:p>
                  </a:txBody>
                  <a:tcPr marL="48711" marR="48711" marT="24354" marB="2435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/>
                        <a:t>Marketing Contacts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/>
                        <a:t>Actual</a:t>
                      </a:r>
                      <a:r>
                        <a:rPr lang="en-US" sz="1300" b="1" baseline="0"/>
                        <a:t> / </a:t>
                      </a:r>
                      <a:r>
                        <a:rPr lang="en-US" sz="1300" b="0"/>
                        <a:t>Weekly Goal </a:t>
                      </a:r>
                    </a:p>
                  </a:txBody>
                  <a:tcPr marL="48711" marR="48711" marT="24354" marB="2435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baseline="0"/>
                    </a:p>
                  </a:txBody>
                  <a:tcPr marL="48711" marR="48711" marT="24354" marB="2435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/>
                        <a:t>(2</a:t>
                      </a:r>
                      <a:r>
                        <a:rPr lang="en-US" sz="1200" b="0" baseline="0"/>
                        <a:t> RF, 9 FF) 1 JE, 1 USAA</a:t>
                      </a:r>
                    </a:p>
                  </a:txBody>
                  <a:tcPr marL="48711" marR="48711" marT="24354" marB="2435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/>
                        <a:t>(5</a:t>
                      </a:r>
                      <a:r>
                        <a:rPr lang="en-US" sz="1200" b="0" baseline="0"/>
                        <a:t> RF, 9 FF) 2 NW, 4 USAA </a:t>
                      </a:r>
                      <a:r>
                        <a:rPr lang="en-US" sz="900" b="0" baseline="0"/>
                        <a:t>(2 Patti Barber, 1 Chalice, 2 Tim Yates)</a:t>
                      </a:r>
                    </a:p>
                  </a:txBody>
                  <a:tcPr marL="48711" marR="48711" marT="24354" marB="2435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/>
                        <a:t>(5</a:t>
                      </a:r>
                      <a:r>
                        <a:rPr lang="en-US" sz="1000" b="0" baseline="0"/>
                        <a:t> RF, 6 FF) 2 NW, 4 USAA (2 Patti Barber, 2 Tim Yates, 1 Latisha Josiah)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baseline="0"/>
                    </a:p>
                  </a:txBody>
                  <a:tcPr marL="48711" marR="48711" marT="24354" marB="2435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4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/>
                        <a:t>Projections: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/>
                        <a:t>Notes: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baseline="0"/>
                    </a:p>
                  </a:txBody>
                  <a:tcPr marL="48711" marR="48711" marT="24354" marB="24354"/>
                </a:tc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Pipeline:  Antione: 264k - 48   Harris: 124k - 15    Stephen: 694k - 43</a:t>
                      </a:r>
                      <a:endParaRPr lang="en-US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Sales:      Antione: 200k   Harris: 91k    Stephen: 283k   October Total: $574k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Closings: Antione: 186k   Harris: 2k    Stephen: 313k   October Total: $501k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Diversification of Losses: Antione #44, Harris #13 and Stephen #18   September Behind $317,537</a:t>
                      </a:r>
                    </a:p>
                  </a:txBody>
                  <a:tcPr marL="48711" marR="48711" marT="24354" marB="24354"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617846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 Reports </a:t>
            </a: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Manager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320463" y="777664"/>
            <a:ext cx="2292901" cy="39341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093F976-687E-4BB9-99DA-D349361CDF9C}" type="datetime4">
              <a:rPr lang="en-US" sz="1200" smtClean="0"/>
              <a:pPr algn="ctr"/>
              <a:t>May 24, 2021</a:t>
            </a:fld>
            <a:endParaRPr lang="en-US" sz="120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1080FB8-00BD-452B-98F2-E8E7645BB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05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617846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 Reports </a:t>
            </a: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Manager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0" y="728704"/>
            <a:ext cx="10551968" cy="5534891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310255" y="910909"/>
            <a:ext cx="2479963" cy="37386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093F976-687E-4BB9-99DA-D349361CDF9C}" type="datetime4">
              <a:rPr lang="en-US" sz="1200" smtClean="0"/>
              <a:pPr algn="ctr"/>
              <a:t>May 24, 2021</a:t>
            </a:fld>
            <a:endParaRPr lang="en-US" sz="12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F4B9819-8C68-4212-9319-53831686B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21" y="6239325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46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 Reports </a:t>
            </a: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Manager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9797" y="1120605"/>
            <a:ext cx="10732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>
              <a:solidFill>
                <a:srgbClr val="FF0000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29703A2-50FC-4540-BFB8-3D5E08D8C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425923"/>
              </p:ext>
            </p:extLst>
          </p:nvPr>
        </p:nvGraphicFramePr>
        <p:xfrm>
          <a:off x="2674318" y="1345757"/>
          <a:ext cx="7680861" cy="4654249"/>
        </p:xfrm>
        <a:graphic>
          <a:graphicData uri="http://schemas.openxmlformats.org/drawingml/2006/table">
            <a:tbl>
              <a:tblPr/>
              <a:tblGrid>
                <a:gridCol w="941133">
                  <a:extLst>
                    <a:ext uri="{9D8B030D-6E8A-4147-A177-3AD203B41FA5}">
                      <a16:colId xmlns:a16="http://schemas.microsoft.com/office/drawing/2014/main" val="2814482089"/>
                    </a:ext>
                  </a:extLst>
                </a:gridCol>
                <a:gridCol w="1123288">
                  <a:extLst>
                    <a:ext uri="{9D8B030D-6E8A-4147-A177-3AD203B41FA5}">
                      <a16:colId xmlns:a16="http://schemas.microsoft.com/office/drawing/2014/main" val="12147416"/>
                    </a:ext>
                  </a:extLst>
                </a:gridCol>
                <a:gridCol w="1123288">
                  <a:extLst>
                    <a:ext uri="{9D8B030D-6E8A-4147-A177-3AD203B41FA5}">
                      <a16:colId xmlns:a16="http://schemas.microsoft.com/office/drawing/2014/main" val="1539414836"/>
                    </a:ext>
                  </a:extLst>
                </a:gridCol>
                <a:gridCol w="1123288">
                  <a:extLst>
                    <a:ext uri="{9D8B030D-6E8A-4147-A177-3AD203B41FA5}">
                      <a16:colId xmlns:a16="http://schemas.microsoft.com/office/drawing/2014/main" val="2891947856"/>
                    </a:ext>
                  </a:extLst>
                </a:gridCol>
                <a:gridCol w="1123288">
                  <a:extLst>
                    <a:ext uri="{9D8B030D-6E8A-4147-A177-3AD203B41FA5}">
                      <a16:colId xmlns:a16="http://schemas.microsoft.com/office/drawing/2014/main" val="3781847616"/>
                    </a:ext>
                  </a:extLst>
                </a:gridCol>
                <a:gridCol w="1123288">
                  <a:extLst>
                    <a:ext uri="{9D8B030D-6E8A-4147-A177-3AD203B41FA5}">
                      <a16:colId xmlns:a16="http://schemas.microsoft.com/office/drawing/2014/main" val="1220626366"/>
                    </a:ext>
                  </a:extLst>
                </a:gridCol>
                <a:gridCol w="1123288">
                  <a:extLst>
                    <a:ext uri="{9D8B030D-6E8A-4147-A177-3AD203B41FA5}">
                      <a16:colId xmlns:a16="http://schemas.microsoft.com/office/drawing/2014/main" val="1487529904"/>
                    </a:ext>
                  </a:extLst>
                </a:gridCol>
              </a:tblGrid>
              <a:tr h="473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HELENA</a:t>
                      </a:r>
                    </a:p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002409"/>
                  </a:ext>
                </a:extLst>
              </a:tr>
              <a:tr h="5226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Projects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 Target 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 Target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 Rem.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212888"/>
                  </a:ext>
                </a:extLst>
              </a:tr>
              <a:tr h="261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Meyer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$1,050,498.00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$30,314.00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$471,733.00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$202,297.00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$31,360.00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675765"/>
                  </a:ext>
                </a:extLst>
              </a:tr>
              <a:tr h="261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$848,817.00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$20,474.00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$246,911.00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$328,060.00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$44,356.00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470926"/>
                  </a:ext>
                </a:extLst>
              </a:tr>
              <a:tr h="261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Reynolds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$554,364.00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$255,369.00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$337,929.00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$40,444.00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934391"/>
                  </a:ext>
                </a:extLst>
              </a:tr>
              <a:tr h="261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Glass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$496,626.00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$109,167.00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$60,886.00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$18,104.00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714709"/>
                  </a:ext>
                </a:extLst>
              </a:tr>
              <a:tr h="26132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$2,950,305.00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$306,157.00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$827,811.00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$929,172.00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$134,264.00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922859"/>
                  </a:ext>
                </a:extLst>
              </a:tr>
              <a:tr h="26132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601090"/>
                  </a:ext>
                </a:extLst>
              </a:tr>
              <a:tr h="261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43768"/>
                  </a:ext>
                </a:extLst>
              </a:tr>
              <a:tr h="5226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Projects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 Target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 Target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 Rem.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283140"/>
                  </a:ext>
                </a:extLst>
              </a:tr>
              <a:tr h="261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Riggs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$760,137.00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$5,024.00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$280,150.00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$283,824.00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$2,907.00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060893"/>
                  </a:ext>
                </a:extLst>
              </a:tr>
              <a:tr h="261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Swanson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$528,540.00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$2,143.00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$49,389.00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$273,532.00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$5,034.00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253366"/>
                  </a:ext>
                </a:extLst>
              </a:tr>
              <a:tr h="261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Brisco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$522,939.00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$5,217.00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$421,514.00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$10,722.00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901003"/>
                  </a:ext>
                </a:extLst>
              </a:tr>
              <a:tr h="261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Williams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$176,071.00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$18,199.00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$63,158.00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$5,146.00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520270"/>
                  </a:ext>
                </a:extLst>
              </a:tr>
              <a:tr h="26132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$1,987,687.00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$25,365.00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$334,756.00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$1,042,029.00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$23,809.00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00176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15004" y="748997"/>
            <a:ext cx="11376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Production Team Overview for 2 Locations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815004" y="5991592"/>
            <a:ext cx="113388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/>
              <a:t>Note:  Ratio of WIP to number of projects to actual completion and target completion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A2C7B4EE-652E-43FE-809C-E8393C326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44" y="6239325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3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47576" y="2952698"/>
            <a:ext cx="8787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</a:t>
            </a:r>
            <a:r>
              <a:rPr lang="en-US" sz="2400" b="1" dirty="0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Reports</a:t>
            </a:r>
          </a:p>
        </p:txBody>
      </p:sp>
      <p:sp>
        <p:nvSpPr>
          <p:cNvPr id="11" name="Oval 10"/>
          <p:cNvSpPr/>
          <p:nvPr/>
        </p:nvSpPr>
        <p:spPr>
          <a:xfrm>
            <a:off x="1238250" y="1119801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7576" y="1160077"/>
            <a:ext cx="8787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Define Accountability</a:t>
            </a:r>
          </a:p>
        </p:txBody>
      </p:sp>
      <p:sp>
        <p:nvSpPr>
          <p:cNvPr id="13" name="Oval 12"/>
          <p:cNvSpPr/>
          <p:nvPr/>
        </p:nvSpPr>
        <p:spPr>
          <a:xfrm>
            <a:off x="1238250" y="1988359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47576" y="2056603"/>
            <a:ext cx="8787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 Metrics</a:t>
            </a:r>
          </a:p>
        </p:txBody>
      </p:sp>
      <p:sp>
        <p:nvSpPr>
          <p:cNvPr id="15" name="Oval 14"/>
          <p:cNvSpPr/>
          <p:nvPr/>
        </p:nvSpPr>
        <p:spPr>
          <a:xfrm>
            <a:off x="1238250" y="2919769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7576" y="3834933"/>
            <a:ext cx="8787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Prepare Weekly Meeting Agenda </a:t>
            </a:r>
          </a:p>
        </p:txBody>
      </p:sp>
      <p:sp>
        <p:nvSpPr>
          <p:cNvPr id="20" name="Oval 19"/>
          <p:cNvSpPr/>
          <p:nvPr/>
        </p:nvSpPr>
        <p:spPr>
          <a:xfrm>
            <a:off x="1238250" y="3813155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4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7E9BA69-2FFD-478F-8D97-341C73D67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04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 Reports </a:t>
            </a: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Produced GP$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9797" y="1120605"/>
            <a:ext cx="10732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>
              <a:solidFill>
                <a:srgbClr val="FF0000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579653C-9C02-4B25-B081-3FA4FC6AA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46245"/>
              </p:ext>
            </p:extLst>
          </p:nvPr>
        </p:nvGraphicFramePr>
        <p:xfrm>
          <a:off x="2462235" y="774088"/>
          <a:ext cx="7906214" cy="5218772"/>
        </p:xfrm>
        <a:graphic>
          <a:graphicData uri="http://schemas.openxmlformats.org/drawingml/2006/table">
            <a:tbl>
              <a:tblPr/>
              <a:tblGrid>
                <a:gridCol w="754845">
                  <a:extLst>
                    <a:ext uri="{9D8B030D-6E8A-4147-A177-3AD203B41FA5}">
                      <a16:colId xmlns:a16="http://schemas.microsoft.com/office/drawing/2014/main" val="2681880859"/>
                    </a:ext>
                  </a:extLst>
                </a:gridCol>
                <a:gridCol w="1415334">
                  <a:extLst>
                    <a:ext uri="{9D8B030D-6E8A-4147-A177-3AD203B41FA5}">
                      <a16:colId xmlns:a16="http://schemas.microsoft.com/office/drawing/2014/main" val="76378498"/>
                    </a:ext>
                  </a:extLst>
                </a:gridCol>
                <a:gridCol w="1592251">
                  <a:extLst>
                    <a:ext uri="{9D8B030D-6E8A-4147-A177-3AD203B41FA5}">
                      <a16:colId xmlns:a16="http://schemas.microsoft.com/office/drawing/2014/main" val="489385418"/>
                    </a:ext>
                  </a:extLst>
                </a:gridCol>
                <a:gridCol w="1214828">
                  <a:extLst>
                    <a:ext uri="{9D8B030D-6E8A-4147-A177-3AD203B41FA5}">
                      <a16:colId xmlns:a16="http://schemas.microsoft.com/office/drawing/2014/main" val="3289145807"/>
                    </a:ext>
                  </a:extLst>
                </a:gridCol>
                <a:gridCol w="1167651">
                  <a:extLst>
                    <a:ext uri="{9D8B030D-6E8A-4147-A177-3AD203B41FA5}">
                      <a16:colId xmlns:a16="http://schemas.microsoft.com/office/drawing/2014/main" val="3847206265"/>
                    </a:ext>
                  </a:extLst>
                </a:gridCol>
                <a:gridCol w="754845">
                  <a:extLst>
                    <a:ext uri="{9D8B030D-6E8A-4147-A177-3AD203B41FA5}">
                      <a16:colId xmlns:a16="http://schemas.microsoft.com/office/drawing/2014/main" val="3538735125"/>
                    </a:ext>
                  </a:extLst>
                </a:gridCol>
                <a:gridCol w="1006460">
                  <a:extLst>
                    <a:ext uri="{9D8B030D-6E8A-4147-A177-3AD203B41FA5}">
                      <a16:colId xmlns:a16="http://schemas.microsoft.com/office/drawing/2014/main" val="3922252224"/>
                    </a:ext>
                  </a:extLst>
                </a:gridCol>
              </a:tblGrid>
              <a:tr h="32374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APRIL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124800"/>
                  </a:ext>
                </a:extLst>
              </a:tr>
              <a:tr h="271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JOB #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 TYPE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GP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GP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174803"/>
                  </a:ext>
                </a:extLst>
              </a:tr>
              <a:tr h="271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Bridgewater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$31,247.00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$13,748.68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280173"/>
                  </a:ext>
                </a:extLst>
              </a:tr>
              <a:tr h="271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Mitigation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Martin-Costa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Somerset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$6,550.00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$4,061.00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45981"/>
                  </a:ext>
                </a:extLst>
              </a:tr>
              <a:tr h="271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River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$31,050.00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$13,351.50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019985"/>
                  </a:ext>
                </a:extLst>
              </a:tr>
              <a:tr h="271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Amirault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$39,193.00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$17,636.85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7695383"/>
                  </a:ext>
                </a:extLst>
              </a:tr>
              <a:tr h="271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Humphreys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 Easton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$21,583.00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$8,417.37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270339"/>
                  </a:ext>
                </a:extLst>
              </a:tr>
              <a:tr h="271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Norfolk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471353"/>
                  </a:ext>
                </a:extLst>
              </a:tr>
              <a:tr h="271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Bedford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$109,113.00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$48,009.72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264629"/>
                  </a:ext>
                </a:extLst>
              </a:tr>
              <a:tr h="271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Woodward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Brockton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$127,493.00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$58,646.78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27001"/>
                  </a:ext>
                </a:extLst>
              </a:tr>
              <a:tr h="271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Mitigation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Chestnut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Chestnut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$583.00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$384.78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84826"/>
                  </a:ext>
                </a:extLst>
              </a:tr>
              <a:tr h="271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Stoughton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$8,826.00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$6,442.98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890152"/>
                  </a:ext>
                </a:extLst>
              </a:tr>
              <a:tr h="271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Godwin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Rockland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$18,157.00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$12,709.90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798124"/>
                  </a:ext>
                </a:extLst>
              </a:tr>
              <a:tr h="271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Cusack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Brockton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$47,463.00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$18,035.94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610792"/>
                  </a:ext>
                </a:extLst>
              </a:tr>
              <a:tr h="271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Mitigation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Lamont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Duxbury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$18,067.00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$12,104.89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861215"/>
                  </a:ext>
                </a:extLst>
              </a:tr>
              <a:tr h="271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Mitigation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Feinberg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Foxboro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$8,693.00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$5,737.38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55358"/>
                  </a:ext>
                </a:extLst>
              </a:tr>
              <a:tr h="271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Schwandt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Kingston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$21,129.00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$8,240.31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594021"/>
                  </a:ext>
                </a:extLst>
              </a:tr>
              <a:tr h="271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Bridgewater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$2,750.00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$2,035.00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316654"/>
                  </a:ext>
                </a:extLst>
              </a:tr>
              <a:tr h="271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Mossman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Stoughton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$2,647.00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$1,799.96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520772"/>
                  </a:ext>
                </a:extLst>
              </a:tr>
            </a:tbl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22220FCC-354E-454C-B8BC-2869A7767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39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3100" y="-21076"/>
            <a:ext cx="6438900" cy="6879076"/>
          </a:xfrm>
          <a:prstGeom prst="rect">
            <a:avLst/>
          </a:prstGeom>
          <a:solidFill>
            <a:srgbClr val="FFFFFF"/>
          </a:solidFill>
          <a:ln>
            <a:solidFill>
              <a:srgbClr val="A1B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8" r="12476"/>
          <a:stretch/>
        </p:blipFill>
        <p:spPr>
          <a:xfrm>
            <a:off x="0" y="0"/>
            <a:ext cx="6373504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73504" y="1890055"/>
            <a:ext cx="5818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Emergency Service/ Contents Report Samples </a:t>
            </a:r>
          </a:p>
        </p:txBody>
      </p:sp>
    </p:spTree>
    <p:extLst>
      <p:ext uri="{BB962C8B-B14F-4D97-AF65-F5344CB8AC3E}">
        <p14:creationId xmlns:p14="http://schemas.microsoft.com/office/powerpoint/2010/main" val="1785854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 Reports </a:t>
            </a: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EMS Contents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9797" y="1120605"/>
            <a:ext cx="10732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>
              <a:solidFill>
                <a:srgbClr val="FF00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72146"/>
              </p:ext>
            </p:extLst>
          </p:nvPr>
        </p:nvGraphicFramePr>
        <p:xfrm>
          <a:off x="1361389" y="762712"/>
          <a:ext cx="10251975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0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0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24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8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EMS Contents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Goal Per Month/Annual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YTD Avg Per Month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YTD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September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October 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852">
                <a:tc>
                  <a:txBody>
                    <a:bodyPr/>
                    <a:lstStyle/>
                    <a:p>
                      <a:r>
                        <a:rPr lang="en-US" sz="1200" b="1"/>
                        <a:t>Sales - Contents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   Q4</a:t>
                      </a:r>
                      <a:r>
                        <a:rPr lang="en-US" sz="1200" baseline="0"/>
                        <a:t>    80</a:t>
                      </a:r>
                      <a:r>
                        <a:rPr lang="en-US" sz="1200"/>
                        <a:t>,000/ $240,000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$63,261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/>
                        <a:t>$649,910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$64,437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$80,561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852">
                <a:tc>
                  <a:txBody>
                    <a:bodyPr/>
                    <a:lstStyle/>
                    <a:p>
                      <a:r>
                        <a:rPr lang="en-US" sz="1200" b="1"/>
                        <a:t>Closed - Contents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$54,200/ $650,000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$23,235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/>
                        <a:t>$287,085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$33,976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$73,135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310">
                <a:tc>
                  <a:txBody>
                    <a:bodyPr/>
                    <a:lstStyle/>
                    <a:p>
                      <a:r>
                        <a:rPr lang="en-US" sz="1200"/>
                        <a:t>GM%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50%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56.07%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61.87%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61.69%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852">
                <a:tc>
                  <a:txBody>
                    <a:bodyPr/>
                    <a:lstStyle/>
                    <a:p>
                      <a:r>
                        <a:rPr lang="en-US" sz="1200"/>
                        <a:t>Total New Losses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341741" y="3733179"/>
            <a:ext cx="1799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October Forecast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279679"/>
              </p:ext>
            </p:extLst>
          </p:nvPr>
        </p:nvGraphicFramePr>
        <p:xfrm>
          <a:off x="1361390" y="2615386"/>
          <a:ext cx="588305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4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1626">
                <a:tc>
                  <a:txBody>
                    <a:bodyPr/>
                    <a:lstStyle/>
                    <a:p>
                      <a:r>
                        <a:rPr lang="en-US"/>
                        <a:t>EMS Contents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September 2015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October 2015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07">
                <a:tc>
                  <a:txBody>
                    <a:bodyPr/>
                    <a:lstStyle/>
                    <a:p>
                      <a:r>
                        <a:rPr lang="en-US" sz="1600" b="0"/>
                        <a:t>Aged Receivables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$24,921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0-60  $17,445  </a:t>
                      </a:r>
                    </a:p>
                    <a:p>
                      <a:pPr algn="r"/>
                      <a:r>
                        <a:rPr lang="en-US" sz="1000"/>
                        <a:t>60&gt;    $5,517</a:t>
                      </a:r>
                    </a:p>
                    <a:p>
                      <a:pPr algn="r"/>
                      <a:r>
                        <a:rPr lang="en-US" sz="1000"/>
                        <a:t>90&gt;    $1,959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$10,873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0-60    $9,586  </a:t>
                      </a:r>
                    </a:p>
                    <a:p>
                      <a:pPr algn="r"/>
                      <a:r>
                        <a:rPr lang="en-US" sz="1000"/>
                        <a:t>60&gt;           $0</a:t>
                      </a:r>
                    </a:p>
                    <a:p>
                      <a:pPr algn="r"/>
                      <a:r>
                        <a:rPr lang="en-US" sz="1000"/>
                        <a:t>90&gt;    $1,287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747844"/>
              </p:ext>
            </p:extLst>
          </p:nvPr>
        </p:nvGraphicFramePr>
        <p:xfrm>
          <a:off x="1377700" y="4173325"/>
          <a:ext cx="1869876" cy="644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237"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bg1"/>
                          </a:solidFill>
                        </a:rPr>
                        <a:t>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bg1"/>
                          </a:solidFill>
                        </a:rPr>
                        <a:t>$80k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Closing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$75k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129715"/>
              </p:ext>
            </p:extLst>
          </p:nvPr>
        </p:nvGraphicFramePr>
        <p:xfrm>
          <a:off x="8121585" y="2693024"/>
          <a:ext cx="3452559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1337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/>
                        <a:t>October 2015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012"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Overtime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Week </a:t>
                      </a:r>
                      <a:r>
                        <a:rPr lang="en-US" sz="1000" baseline="0"/>
                        <a:t>End</a:t>
                      </a:r>
                      <a:r>
                        <a:rPr lang="en-US" sz="1000"/>
                        <a:t>ing</a:t>
                      </a:r>
                    </a:p>
                    <a:p>
                      <a:pPr algn="r"/>
                      <a:r>
                        <a:rPr lang="en-US" sz="1000"/>
                        <a:t>10/2</a:t>
                      </a:r>
                    </a:p>
                    <a:p>
                      <a:pPr algn="r"/>
                      <a:r>
                        <a:rPr lang="en-US" sz="1000"/>
                        <a:t> 10/9</a:t>
                      </a:r>
                    </a:p>
                    <a:p>
                      <a:pPr algn="r"/>
                      <a:r>
                        <a:rPr lang="en-US" sz="1000"/>
                        <a:t> 10/16</a:t>
                      </a:r>
                    </a:p>
                    <a:p>
                      <a:pPr algn="r"/>
                      <a:r>
                        <a:rPr lang="en-US" sz="1000"/>
                        <a:t> 10/23</a:t>
                      </a:r>
                    </a:p>
                    <a:p>
                      <a:pPr algn="r"/>
                      <a:r>
                        <a:rPr lang="en-US" sz="1000"/>
                        <a:t>10/30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  <a:p>
                      <a:pPr algn="ctr"/>
                      <a:r>
                        <a:rPr lang="en-US" sz="1000"/>
                        <a:t>6</a:t>
                      </a:r>
                    </a:p>
                    <a:p>
                      <a:pPr algn="ctr"/>
                      <a:r>
                        <a:rPr lang="en-US" sz="1000"/>
                        <a:t>15</a:t>
                      </a:r>
                    </a:p>
                    <a:p>
                      <a:pPr algn="ctr"/>
                      <a:r>
                        <a:rPr lang="en-US" sz="1000"/>
                        <a:t>8.5</a:t>
                      </a:r>
                    </a:p>
                    <a:p>
                      <a:pPr algn="ctr"/>
                      <a:r>
                        <a:rPr lang="en-US" sz="10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Total Overtime Hours</a:t>
                      </a:r>
                    </a:p>
                    <a:p>
                      <a:pPr algn="ctr"/>
                      <a:r>
                        <a:rPr lang="en-US" sz="1000"/>
                        <a:t>33.5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012"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Temp Labor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Week </a:t>
                      </a:r>
                      <a:r>
                        <a:rPr lang="en-US" sz="1000" baseline="0"/>
                        <a:t>End</a:t>
                      </a:r>
                      <a:r>
                        <a:rPr lang="en-US" sz="1000"/>
                        <a:t>ing</a:t>
                      </a:r>
                    </a:p>
                    <a:p>
                      <a:pPr algn="r"/>
                      <a:r>
                        <a:rPr lang="en-US" sz="1000"/>
                        <a:t>10/2</a:t>
                      </a:r>
                    </a:p>
                    <a:p>
                      <a:pPr algn="r"/>
                      <a:r>
                        <a:rPr lang="en-US" sz="1000"/>
                        <a:t> 10/9</a:t>
                      </a:r>
                    </a:p>
                    <a:p>
                      <a:pPr algn="r"/>
                      <a:r>
                        <a:rPr lang="en-US" sz="1000"/>
                        <a:t> 10/16</a:t>
                      </a:r>
                    </a:p>
                    <a:p>
                      <a:pPr algn="r"/>
                      <a:r>
                        <a:rPr lang="en-US" sz="1000"/>
                        <a:t> 10/23</a:t>
                      </a:r>
                    </a:p>
                    <a:p>
                      <a:pPr algn="r"/>
                      <a:r>
                        <a:rPr lang="en-US" sz="1000"/>
                        <a:t>10/30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  <a:p>
                      <a:pPr algn="ctr"/>
                      <a:r>
                        <a:rPr lang="en-US" sz="1000"/>
                        <a:t>59.5</a:t>
                      </a:r>
                    </a:p>
                    <a:p>
                      <a:pPr algn="ctr"/>
                      <a:r>
                        <a:rPr lang="en-US" sz="1000"/>
                        <a:t>193</a:t>
                      </a:r>
                    </a:p>
                    <a:p>
                      <a:pPr algn="ctr"/>
                      <a:r>
                        <a:rPr lang="en-US" sz="1000"/>
                        <a:t>268.25</a:t>
                      </a:r>
                    </a:p>
                    <a:p>
                      <a:pPr algn="ctr"/>
                      <a:r>
                        <a:rPr lang="en-US" sz="1000"/>
                        <a:t>241.5</a:t>
                      </a:r>
                    </a:p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Total Temp</a:t>
                      </a:r>
                    </a:p>
                    <a:p>
                      <a:pPr algn="ctr"/>
                      <a:r>
                        <a:rPr lang="en-US" sz="1000"/>
                        <a:t> Labor Hours/$ </a:t>
                      </a:r>
                    </a:p>
                    <a:p>
                      <a:pPr algn="ctr"/>
                      <a:r>
                        <a:rPr lang="en-US" sz="1000"/>
                        <a:t>Hours 762.25 </a:t>
                      </a:r>
                    </a:p>
                    <a:p>
                      <a:pPr algn="ctr"/>
                      <a:r>
                        <a:rPr lang="en-US" sz="1000"/>
                        <a:t>$13,720.50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047020"/>
              </p:ext>
            </p:extLst>
          </p:nvPr>
        </p:nvGraphicFramePr>
        <p:xfrm>
          <a:off x="4289858" y="4180736"/>
          <a:ext cx="279831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852"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bg1"/>
                          </a:solidFill>
                        </a:rPr>
                        <a:t>Filled Vaults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>
                          <a:solidFill>
                            <a:schemeClr val="bg1"/>
                          </a:solidFill>
                        </a:rPr>
                        <a:t>130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8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Filled Shelves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8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/>
                        <a:t>Total Filled</a:t>
                      </a:r>
                      <a:endParaRPr lang="en-US" sz="1000" b="1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145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8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Total Empty </a:t>
                      </a:r>
                      <a:r>
                        <a:rPr lang="en-US" sz="1000"/>
                        <a:t>(built) /(not built)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8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/>
                        <a:t>Total Vaults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180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475923" y="3757318"/>
            <a:ext cx="218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Vault Count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DB160A0-A6A0-40BD-BAA6-A764E3C96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0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385999"/>
              </p:ext>
            </p:extLst>
          </p:nvPr>
        </p:nvGraphicFramePr>
        <p:xfrm>
          <a:off x="1524000" y="5685344"/>
          <a:ext cx="3138972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598"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bg1"/>
                          </a:solidFill>
                        </a:rPr>
                        <a:t>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bg1"/>
                          </a:solidFill>
                        </a:rPr>
                        <a:t>$370k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5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Closing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$395k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003718"/>
              </p:ext>
            </p:extLst>
          </p:nvPr>
        </p:nvGraphicFramePr>
        <p:xfrm>
          <a:off x="5926897" y="5739195"/>
          <a:ext cx="5500253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9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549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Mitigation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Goal / 10</a:t>
                      </a:r>
                      <a:r>
                        <a:rPr lang="en-US" sz="1200" b="0" baseline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F2F /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Achieved / 2</a:t>
                      </a:r>
                      <a:r>
                        <a:rPr lang="en-US" sz="1200" b="0" baseline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F2F /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Specialty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Goal /15</a:t>
                      </a:r>
                      <a:r>
                        <a:rPr lang="en-US" sz="1200" b="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F2F /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Achieved / 17</a:t>
                      </a:r>
                      <a:r>
                        <a:rPr lang="en-US" sz="1200" b="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F2F / 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 Reports </a:t>
            </a: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EMS Weekly Summary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9797" y="1120605"/>
            <a:ext cx="10732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>
              <a:solidFill>
                <a:srgbClr val="FF0000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969067"/>
              </p:ext>
            </p:extLst>
          </p:nvPr>
        </p:nvGraphicFramePr>
        <p:xfrm>
          <a:off x="1059796" y="758269"/>
          <a:ext cx="10856876" cy="1538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2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4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5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1574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EMS Quick 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Goal Per Month/Annual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YTD Avg Per Month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YTD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September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October 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786">
                <a:tc>
                  <a:txBody>
                    <a:bodyPr/>
                    <a:lstStyle/>
                    <a:p>
                      <a:r>
                        <a:rPr lang="en-US" sz="1200" b="1"/>
                        <a:t>Sales – Total EMS    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/>
                        <a:t>$348,755/ $4,180,649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/>
                        <a:t>$368,411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/>
                        <a:t>$3,674,964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/>
                        <a:t>$305,373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/>
                        <a:t>$359,268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786">
                <a:tc>
                  <a:txBody>
                    <a:bodyPr/>
                    <a:lstStyle/>
                    <a:p>
                      <a:r>
                        <a:rPr lang="en-US" sz="1200" b="1"/>
                        <a:t>Closed – Total</a:t>
                      </a:r>
                      <a:r>
                        <a:rPr lang="en-US" sz="1200" b="1" baseline="0"/>
                        <a:t> EMS</a:t>
                      </a:r>
                      <a:endParaRPr lang="en-US" sz="1200" b="1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/>
                        <a:t>$348,755/ $4,180,649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/>
                        <a:t>$292,095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/>
                        <a:t>$2,970,791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/>
                        <a:t>$328,169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/>
                        <a:t>$332,863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786">
                <a:tc>
                  <a:txBody>
                    <a:bodyPr/>
                    <a:lstStyle/>
                    <a:p>
                      <a:r>
                        <a:rPr lang="en-US" sz="1200"/>
                        <a:t>GM%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63%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69.52%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64.98%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69.41%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786">
                <a:tc>
                  <a:txBody>
                    <a:bodyPr/>
                    <a:lstStyle/>
                    <a:p>
                      <a:r>
                        <a:rPr lang="en-US" sz="1200"/>
                        <a:t>Total New Losses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75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524000" y="5473206"/>
            <a:ext cx="3138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October Forecast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26897" y="5490050"/>
            <a:ext cx="5500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Marketing Activities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330352"/>
              </p:ext>
            </p:extLst>
          </p:nvPr>
        </p:nvGraphicFramePr>
        <p:xfrm>
          <a:off x="964136" y="2247667"/>
          <a:ext cx="11048196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62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507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18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/>
                        <a:t>September 2015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/>
                        <a:t>October 2015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767">
                <a:tc>
                  <a:txBody>
                    <a:bodyPr/>
                    <a:lstStyle/>
                    <a:p>
                      <a:r>
                        <a:rPr lang="en-US" sz="1400" b="0"/>
                        <a:t>Monthly</a:t>
                      </a:r>
                      <a:r>
                        <a:rPr lang="en-US" sz="1400" b="0" baseline="0"/>
                        <a:t> Utilization</a:t>
                      </a:r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Week</a:t>
                      </a:r>
                      <a:r>
                        <a:rPr lang="en-US" sz="1000" baseline="0"/>
                        <a:t> End</a:t>
                      </a:r>
                      <a:r>
                        <a:rPr lang="en-US" sz="1000"/>
                        <a:t>ing 9/4</a:t>
                      </a:r>
                    </a:p>
                    <a:p>
                      <a:pPr algn="r"/>
                      <a:r>
                        <a:rPr lang="en-US" sz="1000"/>
                        <a:t> 9/11</a:t>
                      </a:r>
                    </a:p>
                    <a:p>
                      <a:pPr algn="r"/>
                      <a:r>
                        <a:rPr lang="en-US" sz="1000"/>
                        <a:t> 9/18</a:t>
                      </a:r>
                    </a:p>
                    <a:p>
                      <a:pPr algn="r"/>
                      <a:r>
                        <a:rPr lang="en-US" sz="1000"/>
                        <a:t>9/25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84%</a:t>
                      </a:r>
                    </a:p>
                    <a:p>
                      <a:pPr algn="ctr"/>
                      <a:r>
                        <a:rPr lang="en-US" sz="1000"/>
                        <a:t>83%</a:t>
                      </a:r>
                    </a:p>
                    <a:p>
                      <a:pPr algn="ctr"/>
                      <a:r>
                        <a:rPr lang="en-US" sz="1000"/>
                        <a:t>79%</a:t>
                      </a:r>
                    </a:p>
                    <a:p>
                      <a:pPr algn="ctr"/>
                      <a:r>
                        <a:rPr lang="en-US" sz="1000"/>
                        <a:t>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Monthly Average</a:t>
                      </a:r>
                    </a:p>
                    <a:p>
                      <a:pPr algn="ctr"/>
                      <a:r>
                        <a:rPr lang="en-US" sz="1000" b="0"/>
                        <a:t>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Week</a:t>
                      </a:r>
                      <a:r>
                        <a:rPr lang="en-US" sz="1000" baseline="0"/>
                        <a:t> End</a:t>
                      </a:r>
                      <a:r>
                        <a:rPr lang="en-US" sz="1000"/>
                        <a:t>ing 10/2</a:t>
                      </a:r>
                    </a:p>
                    <a:p>
                      <a:pPr algn="r"/>
                      <a:r>
                        <a:rPr lang="en-US" sz="1000"/>
                        <a:t> 10/9</a:t>
                      </a:r>
                    </a:p>
                    <a:p>
                      <a:pPr algn="r"/>
                      <a:r>
                        <a:rPr lang="en-US" sz="1000"/>
                        <a:t> 10/16</a:t>
                      </a:r>
                    </a:p>
                    <a:p>
                      <a:pPr algn="r"/>
                      <a:r>
                        <a:rPr lang="en-US" sz="1000"/>
                        <a:t>10/23</a:t>
                      </a:r>
                    </a:p>
                    <a:p>
                      <a:pPr algn="r"/>
                      <a:r>
                        <a:rPr lang="en-US" sz="1000"/>
                        <a:t>10/30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80%</a:t>
                      </a:r>
                    </a:p>
                    <a:p>
                      <a:pPr algn="ctr"/>
                      <a:r>
                        <a:rPr lang="en-US" sz="1000"/>
                        <a:t>80%</a:t>
                      </a:r>
                    </a:p>
                    <a:p>
                      <a:pPr algn="ctr"/>
                      <a:r>
                        <a:rPr lang="en-US" sz="1000"/>
                        <a:t>81%</a:t>
                      </a:r>
                    </a:p>
                    <a:p>
                      <a:pPr algn="ctr"/>
                      <a:r>
                        <a:rPr lang="en-US" sz="1000"/>
                        <a:t>71%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Monthly Average</a:t>
                      </a:r>
                    </a:p>
                    <a:p>
                      <a:pPr algn="ctr"/>
                      <a:r>
                        <a:rPr lang="en-US" sz="1000" b="0"/>
                        <a:t>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767">
                <a:tc>
                  <a:txBody>
                    <a:bodyPr/>
                    <a:lstStyle/>
                    <a:p>
                      <a:r>
                        <a:rPr lang="en-US" sz="1400" b="0"/>
                        <a:t>Overtime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Week</a:t>
                      </a:r>
                      <a:r>
                        <a:rPr lang="en-US" sz="1000" baseline="0"/>
                        <a:t> End</a:t>
                      </a:r>
                      <a:r>
                        <a:rPr lang="en-US" sz="1000"/>
                        <a:t>ing 9/4</a:t>
                      </a:r>
                    </a:p>
                    <a:p>
                      <a:pPr algn="r"/>
                      <a:r>
                        <a:rPr lang="en-US" sz="1000"/>
                        <a:t> 9/11</a:t>
                      </a:r>
                    </a:p>
                    <a:p>
                      <a:pPr algn="r"/>
                      <a:r>
                        <a:rPr lang="en-US" sz="1000"/>
                        <a:t> 9/18</a:t>
                      </a:r>
                    </a:p>
                    <a:p>
                      <a:pPr algn="r"/>
                      <a:r>
                        <a:rPr lang="en-US" sz="1000"/>
                        <a:t>9/25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42</a:t>
                      </a:r>
                    </a:p>
                    <a:p>
                      <a:pPr algn="ctr"/>
                      <a:r>
                        <a:rPr lang="en-US" sz="1000"/>
                        <a:t>40.5</a:t>
                      </a:r>
                    </a:p>
                    <a:p>
                      <a:pPr algn="ctr"/>
                      <a:r>
                        <a:rPr lang="en-US" sz="1000"/>
                        <a:t>102.5</a:t>
                      </a:r>
                    </a:p>
                    <a:p>
                      <a:pPr algn="ctr"/>
                      <a:r>
                        <a:rPr lang="en-US" sz="1000"/>
                        <a:t>70.5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Total Overtime Hours</a:t>
                      </a:r>
                    </a:p>
                    <a:p>
                      <a:pPr algn="ctr"/>
                      <a:r>
                        <a:rPr lang="en-US" sz="1000"/>
                        <a:t>255.5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Week</a:t>
                      </a:r>
                      <a:r>
                        <a:rPr lang="en-US" sz="1000" baseline="0"/>
                        <a:t> End</a:t>
                      </a:r>
                      <a:r>
                        <a:rPr lang="en-US" sz="1000"/>
                        <a:t>ing 10/2</a:t>
                      </a:r>
                    </a:p>
                    <a:p>
                      <a:pPr algn="r"/>
                      <a:r>
                        <a:rPr lang="en-US" sz="1000"/>
                        <a:t>10/9</a:t>
                      </a:r>
                    </a:p>
                    <a:p>
                      <a:pPr algn="r"/>
                      <a:r>
                        <a:rPr lang="en-US" sz="1000"/>
                        <a:t> 10/16</a:t>
                      </a:r>
                    </a:p>
                    <a:p>
                      <a:pPr algn="r"/>
                      <a:r>
                        <a:rPr lang="en-US" sz="1000"/>
                        <a:t>10/23</a:t>
                      </a:r>
                    </a:p>
                    <a:p>
                      <a:pPr algn="r"/>
                      <a:r>
                        <a:rPr lang="en-US" sz="1000"/>
                        <a:t>10/30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75</a:t>
                      </a:r>
                    </a:p>
                    <a:p>
                      <a:pPr algn="ctr"/>
                      <a:r>
                        <a:rPr lang="en-US" sz="1000"/>
                        <a:t>105.5</a:t>
                      </a:r>
                    </a:p>
                    <a:p>
                      <a:pPr algn="ctr"/>
                      <a:r>
                        <a:rPr lang="en-US" sz="1000"/>
                        <a:t>67.5</a:t>
                      </a:r>
                    </a:p>
                    <a:p>
                      <a:pPr algn="ctr"/>
                      <a:r>
                        <a:rPr lang="en-US" sz="1000"/>
                        <a:t>82.5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Total Overtime Hours</a:t>
                      </a:r>
                    </a:p>
                    <a:p>
                      <a:pPr algn="ctr"/>
                      <a:r>
                        <a:rPr lang="en-US" sz="1000"/>
                        <a:t>330.5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767">
                <a:tc>
                  <a:txBody>
                    <a:bodyPr/>
                    <a:lstStyle/>
                    <a:p>
                      <a:r>
                        <a:rPr lang="en-US" sz="1400" b="0"/>
                        <a:t>Temp Labor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Week</a:t>
                      </a:r>
                      <a:r>
                        <a:rPr lang="en-US" sz="1000" baseline="0"/>
                        <a:t> End</a:t>
                      </a:r>
                      <a:r>
                        <a:rPr lang="en-US" sz="1000"/>
                        <a:t>ing 9/4</a:t>
                      </a:r>
                    </a:p>
                    <a:p>
                      <a:pPr algn="r"/>
                      <a:r>
                        <a:rPr lang="en-US" sz="1000"/>
                        <a:t> 9/11</a:t>
                      </a:r>
                    </a:p>
                    <a:p>
                      <a:pPr algn="r"/>
                      <a:r>
                        <a:rPr lang="en-US" sz="1000"/>
                        <a:t> 9/18</a:t>
                      </a:r>
                    </a:p>
                    <a:p>
                      <a:pPr algn="r"/>
                      <a:r>
                        <a:rPr lang="en-US" sz="1000"/>
                        <a:t>9/25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683.5</a:t>
                      </a:r>
                    </a:p>
                    <a:p>
                      <a:pPr algn="ctr"/>
                      <a:r>
                        <a:rPr lang="en-US" sz="1000"/>
                        <a:t>784.5</a:t>
                      </a:r>
                    </a:p>
                    <a:p>
                      <a:pPr algn="ctr"/>
                      <a:r>
                        <a:rPr lang="en-US" sz="1000"/>
                        <a:t>891.25</a:t>
                      </a:r>
                    </a:p>
                    <a:p>
                      <a:pPr algn="ctr"/>
                      <a:r>
                        <a:rPr lang="en-US" sz="1000"/>
                        <a:t>577.5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Total Temp</a:t>
                      </a:r>
                    </a:p>
                    <a:p>
                      <a:pPr algn="ctr"/>
                      <a:r>
                        <a:rPr lang="en-US" sz="1000"/>
                        <a:t> Labor Hours/$ </a:t>
                      </a:r>
                    </a:p>
                    <a:p>
                      <a:pPr algn="ctr"/>
                      <a:r>
                        <a:rPr lang="en-US" sz="1000"/>
                        <a:t>Hours 2,936.75 </a:t>
                      </a:r>
                    </a:p>
                    <a:p>
                      <a:pPr algn="ctr"/>
                      <a:r>
                        <a:rPr lang="en-US" sz="1000"/>
                        <a:t>$52,861.50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/>
                        <a:t>Week</a:t>
                      </a:r>
                      <a:r>
                        <a:rPr lang="en-US" sz="1000" baseline="0"/>
                        <a:t> End</a:t>
                      </a:r>
                      <a:r>
                        <a:rPr lang="en-US" sz="1000"/>
                        <a:t>ing 10/2</a:t>
                      </a:r>
                    </a:p>
                    <a:p>
                      <a:pPr algn="r"/>
                      <a:r>
                        <a:rPr lang="en-US" sz="1000"/>
                        <a:t>10/9</a:t>
                      </a:r>
                    </a:p>
                    <a:p>
                      <a:pPr algn="r"/>
                      <a:r>
                        <a:rPr lang="en-US" sz="1000"/>
                        <a:t> 10/16</a:t>
                      </a:r>
                    </a:p>
                    <a:p>
                      <a:pPr algn="r"/>
                      <a:r>
                        <a:rPr lang="en-US" sz="1000"/>
                        <a:t>10/23</a:t>
                      </a:r>
                    </a:p>
                    <a:p>
                      <a:pPr algn="r"/>
                      <a:r>
                        <a:rPr lang="en-US" sz="1000"/>
                        <a:t>10/30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597</a:t>
                      </a:r>
                    </a:p>
                    <a:p>
                      <a:pPr algn="ctr"/>
                      <a:r>
                        <a:rPr lang="en-US" sz="1000"/>
                        <a:t>434</a:t>
                      </a:r>
                    </a:p>
                    <a:p>
                      <a:pPr algn="ctr"/>
                      <a:r>
                        <a:rPr lang="en-US" sz="1000"/>
                        <a:t>721.75</a:t>
                      </a:r>
                    </a:p>
                    <a:p>
                      <a:pPr algn="ctr"/>
                      <a:r>
                        <a:rPr lang="en-US" sz="1000"/>
                        <a:t>601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Total Temp</a:t>
                      </a:r>
                    </a:p>
                    <a:p>
                      <a:pPr algn="ctr"/>
                      <a:r>
                        <a:rPr lang="en-US" sz="1000"/>
                        <a:t> Labor Hours/$ </a:t>
                      </a:r>
                    </a:p>
                    <a:p>
                      <a:pPr algn="ctr"/>
                      <a:r>
                        <a:rPr lang="en-US" sz="1000"/>
                        <a:t>Hours 2,353.75 </a:t>
                      </a:r>
                    </a:p>
                    <a:p>
                      <a:pPr algn="ctr"/>
                      <a:r>
                        <a:rPr lang="en-US" sz="1000"/>
                        <a:t>$42,367.50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856">
                <a:tc>
                  <a:txBody>
                    <a:bodyPr/>
                    <a:lstStyle/>
                    <a:p>
                      <a:r>
                        <a:rPr lang="en-US" sz="1400" b="0"/>
                        <a:t>POM Score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Annual</a:t>
                      </a:r>
                    </a:p>
                    <a:p>
                      <a:pPr algn="ctr"/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4.25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Month</a:t>
                      </a:r>
                    </a:p>
                    <a:p>
                      <a:pPr algn="ctr"/>
                      <a:r>
                        <a:rPr lang="en-US" sz="1000"/>
                        <a:t>4.14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Annual</a:t>
                      </a:r>
                    </a:p>
                    <a:p>
                      <a:pPr algn="ctr"/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4.25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Month</a:t>
                      </a:r>
                    </a:p>
                    <a:p>
                      <a:pPr algn="ctr"/>
                      <a:r>
                        <a:rPr lang="en-US" sz="1000"/>
                        <a:t>4.50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317987D6-C7C5-47D1-ACC2-5F28D81AA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74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3100" y="-21076"/>
            <a:ext cx="6438900" cy="6879076"/>
          </a:xfrm>
          <a:prstGeom prst="rect">
            <a:avLst/>
          </a:prstGeom>
          <a:solidFill>
            <a:srgbClr val="FFFFFF"/>
          </a:solidFill>
          <a:ln>
            <a:solidFill>
              <a:srgbClr val="A1B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8" r="12476"/>
          <a:stretch/>
        </p:blipFill>
        <p:spPr>
          <a:xfrm>
            <a:off x="0" y="0"/>
            <a:ext cx="6373504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73504" y="2695187"/>
            <a:ext cx="5818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Coordinator Report Samples </a:t>
            </a:r>
          </a:p>
        </p:txBody>
      </p:sp>
    </p:spTree>
    <p:extLst>
      <p:ext uri="{BB962C8B-B14F-4D97-AF65-F5344CB8AC3E}">
        <p14:creationId xmlns:p14="http://schemas.microsoft.com/office/powerpoint/2010/main" val="3502236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 Reports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5FC344-7CFB-4CF7-A478-96C09C70A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205179"/>
              </p:ext>
            </p:extLst>
          </p:nvPr>
        </p:nvGraphicFramePr>
        <p:xfrm>
          <a:off x="3393480" y="943205"/>
          <a:ext cx="6220045" cy="5050468"/>
        </p:xfrm>
        <a:graphic>
          <a:graphicData uri="http://schemas.openxmlformats.org/drawingml/2006/table">
            <a:tbl>
              <a:tblPr/>
              <a:tblGrid>
                <a:gridCol w="1254922">
                  <a:extLst>
                    <a:ext uri="{9D8B030D-6E8A-4147-A177-3AD203B41FA5}">
                      <a16:colId xmlns:a16="http://schemas.microsoft.com/office/drawing/2014/main" val="2617321566"/>
                    </a:ext>
                  </a:extLst>
                </a:gridCol>
                <a:gridCol w="1258331">
                  <a:extLst>
                    <a:ext uri="{9D8B030D-6E8A-4147-A177-3AD203B41FA5}">
                      <a16:colId xmlns:a16="http://schemas.microsoft.com/office/drawing/2014/main" val="3270236616"/>
                    </a:ext>
                  </a:extLst>
                </a:gridCol>
                <a:gridCol w="1241281">
                  <a:extLst>
                    <a:ext uri="{9D8B030D-6E8A-4147-A177-3AD203B41FA5}">
                      <a16:colId xmlns:a16="http://schemas.microsoft.com/office/drawing/2014/main" val="3208763423"/>
                    </a:ext>
                  </a:extLst>
                </a:gridCol>
                <a:gridCol w="1237871">
                  <a:extLst>
                    <a:ext uri="{9D8B030D-6E8A-4147-A177-3AD203B41FA5}">
                      <a16:colId xmlns:a16="http://schemas.microsoft.com/office/drawing/2014/main" val="653658575"/>
                    </a:ext>
                  </a:extLst>
                </a:gridCol>
                <a:gridCol w="1227640">
                  <a:extLst>
                    <a:ext uri="{9D8B030D-6E8A-4147-A177-3AD203B41FA5}">
                      <a16:colId xmlns:a16="http://schemas.microsoft.com/office/drawing/2014/main" val="1029271974"/>
                    </a:ext>
                  </a:extLst>
                </a:gridCol>
              </a:tblGrid>
              <a:tr h="22131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Coordinator Report showing Estimating Team Comparisons</a:t>
                      </a:r>
                      <a:endParaRPr lang="en-US" sz="1200" b="1" i="0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562611"/>
                  </a:ext>
                </a:extLst>
              </a:tr>
              <a:tr h="22131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of Compliance Report  Goal &lt;20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624728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030217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667023"/>
                  </a:ext>
                </a:extLst>
              </a:tr>
              <a:tr h="22131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YOU SCOPE IT… THEY WILL PAY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889834"/>
                  </a:ext>
                </a:extLst>
              </a:tr>
              <a:tr h="2213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Scoped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Pending/$$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Sales/SS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030874"/>
                  </a:ext>
                </a:extLst>
              </a:tr>
              <a:tr h="40058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13/est $102,121.77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6/est$ 105,858.19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195707"/>
                  </a:ext>
                </a:extLst>
              </a:tr>
              <a:tr h="221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Called: 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Inspected: 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Written: 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 WA: 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138604"/>
                  </a:ext>
                </a:extLst>
              </a:tr>
              <a:tr h="221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Booked: 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Written: 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 WA: 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Insurance: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368117"/>
                  </a:ext>
                </a:extLst>
              </a:tr>
              <a:tr h="254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Inspected: 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 Missing Est: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 Approval: 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Self-Pay: 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05916"/>
                  </a:ext>
                </a:extLst>
              </a:tr>
              <a:tr h="40058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15/est $209,246.33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6/est$ 82,614.06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162784"/>
                  </a:ext>
                </a:extLst>
              </a:tr>
              <a:tr h="221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Called:  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Inspected: 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Written:  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 WA: 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411114"/>
                  </a:ext>
                </a:extLst>
              </a:tr>
              <a:tr h="221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Booked: 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Written: 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 WA: 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Insurance: 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877095"/>
                  </a:ext>
                </a:extLst>
              </a:tr>
              <a:tr h="442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Inspected: 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 Missing Est: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 Approval: 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Self-Pay:  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275991"/>
                  </a:ext>
                </a:extLst>
              </a:tr>
              <a:tr h="2213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232931"/>
                  </a:ext>
                </a:extLst>
              </a:tr>
              <a:tr h="221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490013"/>
                  </a:ext>
                </a:extLst>
              </a:tr>
              <a:tr h="22131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6/est $126,493.08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$126,493.08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99248"/>
                  </a:ext>
                </a:extLst>
              </a:tr>
              <a:tr h="221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Called: 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Inspected: 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Written: 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 WA: 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330421"/>
                  </a:ext>
                </a:extLst>
              </a:tr>
              <a:tr h="221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Booked: 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Written: 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 WA: 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Insurance: 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07222"/>
                  </a:ext>
                </a:extLst>
              </a:tr>
              <a:tr h="232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Inspected: 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 Missing Est: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 Approval: 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Self-Pay:  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83464"/>
                  </a:ext>
                </a:extLst>
              </a:tr>
            </a:tbl>
          </a:graphicData>
        </a:graphic>
      </p:graphicFrame>
      <p:pic>
        <p:nvPicPr>
          <p:cNvPr id="3" name="Picture 4">
            <a:extLst>
              <a:ext uri="{FF2B5EF4-FFF2-40B4-BE49-F238E27FC236}">
                <a16:creationId xmlns:a16="http://schemas.microsoft.com/office/drawing/2014/main" id="{4EE57EE2-9024-4868-9D73-8CD281506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44" y="6253703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99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 Reports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Coordinator Report</a:t>
            </a: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0360671-01AF-49EF-9DF7-0DDBEB430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241776"/>
              </p:ext>
            </p:extLst>
          </p:nvPr>
        </p:nvGraphicFramePr>
        <p:xfrm>
          <a:off x="2177164" y="785699"/>
          <a:ext cx="8028172" cy="5365481"/>
        </p:xfrm>
        <a:graphic>
          <a:graphicData uri="http://schemas.openxmlformats.org/drawingml/2006/table">
            <a:tbl>
              <a:tblPr/>
              <a:tblGrid>
                <a:gridCol w="1078911">
                  <a:extLst>
                    <a:ext uri="{9D8B030D-6E8A-4147-A177-3AD203B41FA5}">
                      <a16:colId xmlns:a16="http://schemas.microsoft.com/office/drawing/2014/main" val="2439267082"/>
                    </a:ext>
                  </a:extLst>
                </a:gridCol>
                <a:gridCol w="1118307">
                  <a:extLst>
                    <a:ext uri="{9D8B030D-6E8A-4147-A177-3AD203B41FA5}">
                      <a16:colId xmlns:a16="http://schemas.microsoft.com/office/drawing/2014/main" val="3619108355"/>
                    </a:ext>
                  </a:extLst>
                </a:gridCol>
                <a:gridCol w="1072849">
                  <a:extLst>
                    <a:ext uri="{9D8B030D-6E8A-4147-A177-3AD203B41FA5}">
                      <a16:colId xmlns:a16="http://schemas.microsoft.com/office/drawing/2014/main" val="599794913"/>
                    </a:ext>
                  </a:extLst>
                </a:gridCol>
                <a:gridCol w="1103152">
                  <a:extLst>
                    <a:ext uri="{9D8B030D-6E8A-4147-A177-3AD203B41FA5}">
                      <a16:colId xmlns:a16="http://schemas.microsoft.com/office/drawing/2014/main" val="2650098006"/>
                    </a:ext>
                  </a:extLst>
                </a:gridCol>
                <a:gridCol w="1091033">
                  <a:extLst>
                    <a:ext uri="{9D8B030D-6E8A-4147-A177-3AD203B41FA5}">
                      <a16:colId xmlns:a16="http://schemas.microsoft.com/office/drawing/2014/main" val="2058239272"/>
                    </a:ext>
                  </a:extLst>
                </a:gridCol>
                <a:gridCol w="727354">
                  <a:extLst>
                    <a:ext uri="{9D8B030D-6E8A-4147-A177-3AD203B41FA5}">
                      <a16:colId xmlns:a16="http://schemas.microsoft.com/office/drawing/2014/main" val="953434238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2187151936"/>
                    </a:ext>
                  </a:extLst>
                </a:gridCol>
                <a:gridCol w="554606">
                  <a:extLst>
                    <a:ext uri="{9D8B030D-6E8A-4147-A177-3AD203B41FA5}">
                      <a16:colId xmlns:a16="http://schemas.microsoft.com/office/drawing/2014/main" val="407473127"/>
                    </a:ext>
                  </a:extLst>
                </a:gridCol>
                <a:gridCol w="727354">
                  <a:extLst>
                    <a:ext uri="{9D8B030D-6E8A-4147-A177-3AD203B41FA5}">
                      <a16:colId xmlns:a16="http://schemas.microsoft.com/office/drawing/2014/main" val="3900793267"/>
                    </a:ext>
                  </a:extLst>
                </a:gridCol>
              </a:tblGrid>
              <a:tr h="15788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/>
                        </a:rPr>
                        <a:t>BE A PRODUCER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baseline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highlight>
                          <a:srgbClr val="A1BDD3"/>
                        </a:highlight>
                        <a:latin typeface="Calibri"/>
                      </a:endParaRP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/>
                        </a:rPr>
                        <a:t>POMS PRODUCTION AND EMS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429386"/>
                  </a:ext>
                </a:extLst>
              </a:tr>
              <a:tr h="3096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P.M.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Sales/$$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WIP/$$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GOAL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MTD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MONTH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126034"/>
                  </a:ext>
                </a:extLst>
              </a:tr>
              <a:tr h="2394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Jason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$26,563.68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9/$121,230.33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manent Marker"/>
                        </a:rPr>
                        <a:t>Contacted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manent Marker"/>
                        </a:rPr>
                        <a:t>&lt;2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Permanent Marker"/>
                        </a:rPr>
                        <a:t>hrs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624530"/>
                  </a:ext>
                </a:extLst>
              </a:tr>
              <a:tr h="3096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 Tot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1BDD3"/>
                          </a:highlight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$342,777.74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manent Marker"/>
                        </a:rPr>
                        <a:t>Inspected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manent Marker"/>
                        </a:rPr>
                        <a:t>&lt;24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Permanent Marker"/>
                        </a:rPr>
                        <a:t>hrs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226801"/>
                  </a:ext>
                </a:extLst>
              </a:tr>
              <a:tr h="3096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Daniel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pending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4/1500.00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manent Marker"/>
                        </a:rPr>
                        <a:t>Estimate Uploaded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manent Marker"/>
                        </a:rPr>
                        <a:t>&lt;3 days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190188"/>
                  </a:ext>
                </a:extLst>
              </a:tr>
              <a:tr h="3096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 Tot: $25,593.56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manent Marker"/>
                        </a:rPr>
                        <a:t>Job Started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manent Marker"/>
                        </a:rPr>
                        <a:t>&lt;10 days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979535"/>
                  </a:ext>
                </a:extLst>
              </a:tr>
              <a:tr h="2394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Preston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$9,197.72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20/$13,122.43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manent Marker"/>
                        </a:rPr>
                        <a:t>Job &lt;10k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manent Marker"/>
                        </a:rPr>
                        <a:t>&lt;23 Days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93642"/>
                  </a:ext>
                </a:extLst>
              </a:tr>
              <a:tr h="3096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 Tot: $65,708.91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manent Marker"/>
                        </a:rPr>
                        <a:t>Job &gt;10k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manent Marker"/>
                        </a:rPr>
                        <a:t>&lt;43 Days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783853"/>
                  </a:ext>
                </a:extLst>
              </a:tr>
              <a:tr h="2394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Carrie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$62,083.57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15/$199,839.48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manent Marker"/>
                        </a:rPr>
                        <a:t>Would Reuse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manent Marker"/>
                        </a:rPr>
                        <a:t>10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741722"/>
                  </a:ext>
                </a:extLst>
              </a:tr>
              <a:tr h="3096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 Tot: $454,544.99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manent Marker"/>
                        </a:rPr>
                        <a:t>Overall Score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manent Marker"/>
                        </a:rPr>
                        <a:t>5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3.11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847385"/>
                  </a:ext>
                </a:extLst>
              </a:tr>
              <a:tr h="2394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Paul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$7,268.24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19/$95,292.33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8" marR="7408" marT="74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8" marR="7408" marT="74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8" marR="7408" marT="74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8" marR="7408" marT="74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8" marR="7408" marT="74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635187"/>
                  </a:ext>
                </a:extLst>
              </a:tr>
              <a:tr h="3096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 Tot: $303,411.55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EMS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GOAL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MTD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MONTH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251557"/>
                  </a:ext>
                </a:extLst>
              </a:tr>
              <a:tr h="3096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Bob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$ 31,706.51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7/$84,569.33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manent Marker"/>
                        </a:rPr>
                        <a:t>Contacted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manent Marker"/>
                        </a:rPr>
                        <a:t>Immediate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894642"/>
                  </a:ext>
                </a:extLst>
              </a:tr>
              <a:tr h="3096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 Tot: $219,177.10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manent Marker"/>
                        </a:rPr>
                        <a:t>Inspected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manent Marker"/>
                        </a:rPr>
                        <a:t>&lt;2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Permanent Marker"/>
                        </a:rPr>
                        <a:t>hrs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154202"/>
                  </a:ext>
                </a:extLst>
              </a:tr>
              <a:tr h="3096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Wesley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9/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$178,145.61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18/$49,789.76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manent Marker"/>
                        </a:rPr>
                        <a:t>Estimate Uploaded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manent Marker"/>
                        </a:rPr>
                        <a:t>&lt;3 days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242028"/>
                  </a:ext>
                </a:extLst>
              </a:tr>
              <a:tr h="3096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 Tot: $247,185.21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manent Marker"/>
                        </a:rPr>
                        <a:t>Would Reuse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manent Marker"/>
                        </a:rPr>
                        <a:t>10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181296"/>
                  </a:ext>
                </a:extLst>
              </a:tr>
              <a:tr h="23948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8" marR="7408" marT="74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8" marR="7408" marT="74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8" marR="7408" marT="740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8" marR="7408" marT="740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manent Marker"/>
                        </a:rPr>
                        <a:t>Overall Score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ermanent Marker"/>
                        </a:rPr>
                        <a:t>5</a:t>
                      </a:r>
                    </a:p>
                  </a:txBody>
                  <a:tcPr marL="7408" marR="7408" marT="74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7408" marR="7408" marT="7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22446"/>
                  </a:ext>
                </a:extLst>
              </a:tr>
            </a:tbl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391A5136-B6AE-4ABD-88A2-6F3E17D2A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44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68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3100" y="-21076"/>
            <a:ext cx="6438900" cy="6879076"/>
          </a:xfrm>
          <a:prstGeom prst="rect">
            <a:avLst/>
          </a:prstGeom>
          <a:solidFill>
            <a:srgbClr val="FFFFFF"/>
          </a:solidFill>
          <a:ln>
            <a:solidFill>
              <a:srgbClr val="A1B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8" r="12476"/>
          <a:stretch/>
        </p:blipFill>
        <p:spPr>
          <a:xfrm>
            <a:off x="0" y="0"/>
            <a:ext cx="6373504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73504" y="1890055"/>
            <a:ext cx="5818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Marketing/ Customer Service Report Samples </a:t>
            </a:r>
          </a:p>
        </p:txBody>
      </p:sp>
    </p:spTree>
    <p:extLst>
      <p:ext uri="{BB962C8B-B14F-4D97-AF65-F5344CB8AC3E}">
        <p14:creationId xmlns:p14="http://schemas.microsoft.com/office/powerpoint/2010/main" val="1350528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 Reports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Marketing Overview April 2019</a:t>
            </a: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89090" y="3593927"/>
            <a:ext cx="563077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Quarterly Goal:  </a:t>
            </a:r>
          </a:p>
          <a:p>
            <a:r>
              <a:rPr lang="en-US" sz="1400" b="1"/>
              <a:t>Contact  Distribution – best fit </a:t>
            </a:r>
            <a:r>
              <a:rPr lang="en-US" sz="1400"/>
              <a:t> (Agents  and adjusters)</a:t>
            </a:r>
            <a:endParaRPr lang="en-US" sz="1400" b="1"/>
          </a:p>
          <a:p>
            <a:r>
              <a:rPr lang="en-US" sz="1400" b="1"/>
              <a:t>Agent Market Segmentation (Trisha)</a:t>
            </a:r>
          </a:p>
          <a:p>
            <a:r>
              <a:rPr lang="en-US" sz="1400" b="1"/>
              <a:t>Adjuster Relationship Commitment (David and Scott and their teams)</a:t>
            </a:r>
          </a:p>
          <a:p>
            <a:r>
              <a:rPr lang="en-US" sz="1400" b="1"/>
              <a:t>Niche Evaluation: Realtor and Home Inspectors (Harris) and Plumbers (Stan)</a:t>
            </a:r>
          </a:p>
          <a:p>
            <a:endParaRPr lang="en-US" sz="1400" u="sng"/>
          </a:p>
          <a:p>
            <a:r>
              <a:rPr lang="en-US" sz="1600" b="1" u="sng"/>
              <a:t>Coming Up:                                                        Focus:  </a:t>
            </a:r>
            <a:r>
              <a:rPr lang="en-US" sz="1400"/>
              <a:t>  </a:t>
            </a:r>
          </a:p>
          <a:p>
            <a:r>
              <a:rPr lang="en-US" sz="1400" err="1"/>
              <a:t>HomeAid</a:t>
            </a:r>
            <a:r>
              <a:rPr lang="en-US" sz="1400"/>
              <a:t> Golf Tournament  Oct 9</a:t>
            </a:r>
            <a:r>
              <a:rPr lang="en-US" sz="1400" baseline="30000"/>
              <a:t>th</a:t>
            </a:r>
            <a:r>
              <a:rPr lang="en-US" sz="1400"/>
              <a:t>             Builders &amp; Outreach</a:t>
            </a:r>
          </a:p>
          <a:p>
            <a:r>
              <a:rPr lang="en-US" sz="1400"/>
              <a:t>Con-Con Global Day of Service  Oct 10</a:t>
            </a:r>
            <a:r>
              <a:rPr lang="en-US" sz="1400" baseline="30000"/>
              <a:t>th</a:t>
            </a:r>
            <a:r>
              <a:rPr lang="en-US" sz="1400"/>
              <a:t>     Community Outreach</a:t>
            </a:r>
          </a:p>
          <a:p>
            <a:r>
              <a:rPr lang="en-US" sz="1400"/>
              <a:t>Agent CE Class – Fire  October 15</a:t>
            </a:r>
            <a:r>
              <a:rPr lang="en-US" sz="1400" baseline="30000"/>
              <a:t>th</a:t>
            </a:r>
            <a:r>
              <a:rPr lang="en-US" sz="1400"/>
              <a:t>              Agents       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456973"/>
              </p:ext>
            </p:extLst>
          </p:nvPr>
        </p:nvGraphicFramePr>
        <p:xfrm>
          <a:off x="1962447" y="824078"/>
          <a:ext cx="9005206" cy="1153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0248777" imgH="771525" progId="Excel.Sheet.12">
                  <p:embed/>
                </p:oleObj>
              </mc:Choice>
              <mc:Fallback>
                <p:oleObj name="Worksheet" r:id="rId4" imgW="10248777" imgH="771525" progId="Excel.Sheet.12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62447" y="824078"/>
                        <a:ext cx="9005206" cy="1153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223307"/>
              </p:ext>
            </p:extLst>
          </p:nvPr>
        </p:nvGraphicFramePr>
        <p:xfrm>
          <a:off x="3324154" y="2058589"/>
          <a:ext cx="1760650" cy="147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542982" imgH="1066778" progId="Excel.Sheet.12">
                  <p:embed/>
                </p:oleObj>
              </mc:Choice>
              <mc:Fallback>
                <p:oleObj name="Worksheet" r:id="rId6" imgW="1542982" imgH="1066778" progId="Excel.Sheet.12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24154" y="2058589"/>
                        <a:ext cx="1760650" cy="1475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926314"/>
              </p:ext>
            </p:extLst>
          </p:nvPr>
        </p:nvGraphicFramePr>
        <p:xfrm>
          <a:off x="7336640" y="2098705"/>
          <a:ext cx="4276725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4276673" imgH="2448028" progId="Excel.Sheet.12">
                  <p:embed/>
                </p:oleObj>
              </mc:Choice>
              <mc:Fallback>
                <p:oleObj name="Worksheet" r:id="rId8" imgW="4276673" imgH="2448028" progId="Excel.Sheet.12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36640" y="2098705"/>
                        <a:ext cx="4276725" cy="244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1A5BF759-CEF6-43E2-97B4-F1621672BA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51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 Reports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Marketing</a:t>
            </a: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18898" y="4026901"/>
            <a:ext cx="3024855" cy="8771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i="1"/>
              <a:t>   </a:t>
            </a:r>
            <a:r>
              <a:rPr lang="en-US" sz="1000" i="1"/>
              <a:t>Classifications</a:t>
            </a:r>
          </a:p>
          <a:p>
            <a:r>
              <a:rPr lang="en-US" sz="1000"/>
              <a:t>Current A’s = 78           7-day A’s = 10</a:t>
            </a:r>
          </a:p>
          <a:p>
            <a:r>
              <a:rPr lang="en-US" sz="1000"/>
              <a:t>Current B’s =  27     </a:t>
            </a:r>
          </a:p>
          <a:p>
            <a:r>
              <a:rPr lang="en-US" sz="1000"/>
              <a:t>Current C1’s =  4                                       	*     	Trending stable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38250" y="5086315"/>
            <a:ext cx="3951141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>
                <a:cs typeface="Arial" panose="020B0604020202020204" pitchFamily="34" charset="0"/>
              </a:rPr>
              <a:t> </a:t>
            </a:r>
            <a:r>
              <a:rPr lang="en-US" sz="1050" b="1">
                <a:cs typeface="Arial" panose="020B0604020202020204" pitchFamily="34" charset="0"/>
              </a:rPr>
              <a:t>CE Class </a:t>
            </a:r>
            <a:r>
              <a:rPr lang="en-US" sz="1050"/>
              <a:t>– Ethics      Nov 5</a:t>
            </a:r>
          </a:p>
          <a:p>
            <a:endParaRPr lang="en-US" sz="120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PLRB  </a:t>
            </a:r>
            <a:r>
              <a:rPr lang="en-US" sz="1200">
                <a:cs typeface="Arial" panose="020B0604020202020204" pitchFamily="34" charset="0"/>
              </a:rPr>
              <a:t> - </a:t>
            </a:r>
            <a:r>
              <a:rPr lang="en-US" sz="1200" err="1">
                <a:cs typeface="Arial" panose="020B0604020202020204" pitchFamily="34" charset="0"/>
              </a:rPr>
              <a:t>Lg</a:t>
            </a:r>
            <a:r>
              <a:rPr lang="en-US" sz="1200">
                <a:cs typeface="Arial" panose="020B0604020202020204" pitchFamily="34" charset="0"/>
              </a:rPr>
              <a:t> Loss Convention </a:t>
            </a:r>
            <a:r>
              <a:rPr lang="en-US" sz="1000">
                <a:cs typeface="Arial" panose="020B0604020202020204" pitchFamily="34" charset="0"/>
              </a:rPr>
              <a:t>David, Burton, Todd                      			          Oct 28-30</a:t>
            </a:r>
            <a:endParaRPr lang="en-US" sz="1000" baseline="30000">
              <a:cs typeface="Aharoni" panose="02010803020104030203" pitchFamily="2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/>
              <a:t>Long and Foster – </a:t>
            </a:r>
            <a:r>
              <a:rPr lang="en-US" sz="1200"/>
              <a:t>Presentation – </a:t>
            </a:r>
            <a:r>
              <a:rPr lang="en-US" sz="1000"/>
              <a:t>Harris and Alex </a:t>
            </a:r>
          </a:p>
          <a:p>
            <a:pPr lvl="4"/>
            <a:r>
              <a:rPr lang="en-US" sz="1000" b="1"/>
              <a:t>	</a:t>
            </a:r>
            <a:r>
              <a:rPr lang="en-US" sz="1000"/>
              <a:t>Nov 3rd</a:t>
            </a:r>
            <a:endParaRPr lang="en-US" sz="1000" b="1"/>
          </a:p>
        </p:txBody>
      </p:sp>
      <p:sp>
        <p:nvSpPr>
          <p:cNvPr id="20" name="TextBox 19"/>
          <p:cNvSpPr txBox="1"/>
          <p:nvPr/>
        </p:nvSpPr>
        <p:spPr>
          <a:xfrm>
            <a:off x="7291676" y="5106792"/>
            <a:ext cx="36367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Recognition</a:t>
            </a:r>
            <a:r>
              <a:rPr lang="en-US"/>
              <a:t>: </a:t>
            </a:r>
            <a:r>
              <a:rPr lang="en-US" sz="1200"/>
              <a:t>Alex P for her professionalism</a:t>
            </a:r>
            <a:endParaRPr lang="en-US"/>
          </a:p>
          <a:p>
            <a:r>
              <a:rPr lang="en-US" sz="1200" b="1"/>
              <a:t>Challenge </a:t>
            </a:r>
            <a:r>
              <a:rPr lang="en-US" sz="1200"/>
              <a:t> - Training for Success </a:t>
            </a:r>
          </a:p>
          <a:p>
            <a:r>
              <a:rPr lang="en-US" sz="1200"/>
              <a:t>	Marketing with Intention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095340"/>
              </p:ext>
            </p:extLst>
          </p:nvPr>
        </p:nvGraphicFramePr>
        <p:xfrm>
          <a:off x="3358174" y="794538"/>
          <a:ext cx="6126515" cy="1091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762698" imgH="1733513" progId="Excel.Sheet.12">
                  <p:embed/>
                </p:oleObj>
              </mc:Choice>
              <mc:Fallback>
                <p:oleObj name="Worksheet" r:id="rId4" imgW="5762698" imgH="1733513" progId="Excel.Sheet.12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8174" y="794538"/>
                        <a:ext cx="6126515" cy="1091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569961"/>
              </p:ext>
            </p:extLst>
          </p:nvPr>
        </p:nvGraphicFramePr>
        <p:xfrm>
          <a:off x="3258835" y="4026901"/>
          <a:ext cx="2393305" cy="100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3114733" imgH="1304986" progId="Excel.Sheet.12">
                  <p:embed/>
                </p:oleObj>
              </mc:Choice>
              <mc:Fallback>
                <p:oleObj name="Worksheet" r:id="rId6" imgW="3114733" imgH="1304986" progId="Excel.Sheet.12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58835" y="4026901"/>
                        <a:ext cx="2393305" cy="1002700"/>
                      </a:xfrm>
                      <a:prstGeom prst="rect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138219"/>
              </p:ext>
            </p:extLst>
          </p:nvPr>
        </p:nvGraphicFramePr>
        <p:xfrm>
          <a:off x="2600666" y="2075664"/>
          <a:ext cx="7543087" cy="17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8001047" imgH="1886026" progId="Excel.Sheet.12">
                  <p:embed/>
                </p:oleObj>
              </mc:Choice>
              <mc:Fallback>
                <p:oleObj name="Worksheet" r:id="rId8" imgW="8001047" imgH="1886026" progId="Excel.Sheet.12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00666" y="2075664"/>
                        <a:ext cx="7543087" cy="177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9D8559B6-9938-4348-B689-816F08327C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144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6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sp>
        <p:nvSpPr>
          <p:cNvPr id="8" name="TextBox 7"/>
          <p:cNvSpPr txBox="1"/>
          <p:nvPr/>
        </p:nvSpPr>
        <p:spPr>
          <a:xfrm>
            <a:off x="815005" y="958855"/>
            <a:ext cx="10975213" cy="6894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Learn the purpose, power, and effectiveness of report design.</a:t>
            </a:r>
          </a:p>
          <a:p>
            <a:pPr>
              <a:buClr>
                <a:srgbClr val="0C5C73"/>
              </a:buClr>
            </a:pPr>
            <a:endParaRPr lang="en-US" sz="2600"/>
          </a:p>
          <a:p>
            <a:pPr marL="342900" indent="-3429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Discover the significant importance of weekly reporting. </a:t>
            </a:r>
          </a:p>
          <a:p>
            <a:pPr>
              <a:buClr>
                <a:srgbClr val="0C5C73"/>
              </a:buClr>
            </a:pPr>
            <a:endParaRPr lang="en-US" sz="2600"/>
          </a:p>
          <a:p>
            <a:pPr marL="342900" indent="-3429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Use reporting for acknowledgements to support morale and job satisfaction – key for discretionary effort.  </a:t>
            </a:r>
          </a:p>
          <a:p>
            <a:pPr>
              <a:buClr>
                <a:srgbClr val="0C5C73"/>
              </a:buClr>
            </a:pPr>
            <a:endParaRPr lang="en-US" sz="2600"/>
          </a:p>
          <a:p>
            <a:pPr marL="342900" indent="-3429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Discover how to use reporting to support transparency and why that's critically important for success at all levels. </a:t>
            </a:r>
          </a:p>
          <a:p>
            <a:pPr>
              <a:buClr>
                <a:srgbClr val="0C5C73"/>
              </a:buClr>
            </a:pPr>
            <a:endParaRPr lang="en-US" sz="2600"/>
          </a:p>
          <a:p>
            <a:pPr marL="342900" indent="-3429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Learn how effective reporting accelerates performance results.  </a:t>
            </a:r>
          </a:p>
          <a:p>
            <a:pPr>
              <a:buClr>
                <a:srgbClr val="0C5C73"/>
              </a:buClr>
            </a:pPr>
            <a:r>
              <a:rPr lang="en-US" sz="2600">
                <a:solidFill>
                  <a:srgbClr val="FF0000"/>
                </a:solidFill>
              </a:rPr>
              <a:t>  </a:t>
            </a:r>
          </a:p>
          <a:p>
            <a:pPr>
              <a:buClr>
                <a:srgbClr val="0C5C73"/>
              </a:buClr>
            </a:pPr>
            <a:endParaRPr lang="en-US" sz="2600">
              <a:solidFill>
                <a:srgbClr val="FF0000"/>
              </a:solidFill>
            </a:endParaRPr>
          </a:p>
          <a:p>
            <a:pPr>
              <a:buClr>
                <a:srgbClr val="0C5C73"/>
              </a:buClr>
            </a:pPr>
            <a:endParaRPr lang="en-US" sz="2600">
              <a:solidFill>
                <a:srgbClr val="FF0000"/>
              </a:solidFill>
            </a:endParaRPr>
          </a:p>
          <a:p>
            <a:pPr>
              <a:buClr>
                <a:srgbClr val="0C5C73"/>
              </a:buClr>
            </a:pPr>
            <a:endParaRPr lang="en-US" sz="2600">
              <a:solidFill>
                <a:srgbClr val="FF0000"/>
              </a:solidFill>
            </a:endParaRPr>
          </a:p>
          <a:p>
            <a:pPr>
              <a:buClr>
                <a:srgbClr val="0C5C73"/>
              </a:buClr>
            </a:pPr>
            <a:endParaRPr lang="en-US" sz="2600">
              <a:solidFill>
                <a:srgbClr val="FF0000"/>
              </a:solidFill>
            </a:endParaRPr>
          </a:p>
          <a:p>
            <a:pPr>
              <a:buClr>
                <a:srgbClr val="0C5C73"/>
              </a:buClr>
            </a:pPr>
            <a:endParaRPr lang="en-US" sz="26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Objectives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C4B0851-30C8-4537-B0C9-DB3B82476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44" y="6239325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61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 Reports</a:t>
            </a: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70001"/>
              </p:ext>
            </p:extLst>
          </p:nvPr>
        </p:nvGraphicFramePr>
        <p:xfrm>
          <a:off x="2598037" y="891747"/>
          <a:ext cx="7810931" cy="5153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2906159" imgH="8515350" progId="Excel.Sheet.8">
                  <p:embed/>
                </p:oleObj>
              </mc:Choice>
              <mc:Fallback>
                <p:oleObj name="Worksheet" r:id="rId4" imgW="12906159" imgH="8515350" progId="Excel.Sheet.8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8037" y="891747"/>
                        <a:ext cx="7810931" cy="5153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EC97A941-8459-434F-955F-111071655A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 Reports</a:t>
            </a: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123561"/>
              </p:ext>
            </p:extLst>
          </p:nvPr>
        </p:nvGraphicFramePr>
        <p:xfrm>
          <a:off x="2616456" y="994612"/>
          <a:ext cx="7818933" cy="4995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1953783" imgH="7638886" progId="Excel.Sheet.8">
                  <p:embed/>
                </p:oleObj>
              </mc:Choice>
              <mc:Fallback>
                <p:oleObj name="Worksheet" r:id="rId4" imgW="11953783" imgH="7638886" progId="Excel.Sheet.8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6456" y="994612"/>
                        <a:ext cx="7818933" cy="4995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16929BB0-2B20-454A-B38C-F22A1B3218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144" y="6239324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49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 Reports</a:t>
            </a: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691621"/>
              </p:ext>
            </p:extLst>
          </p:nvPr>
        </p:nvGraphicFramePr>
        <p:xfrm>
          <a:off x="1543604" y="1042522"/>
          <a:ext cx="9893299" cy="4856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2401612" imgH="6086475" progId="Excel.Sheet.8">
                  <p:embed/>
                </p:oleObj>
              </mc:Choice>
              <mc:Fallback>
                <p:oleObj name="Worksheet" r:id="rId4" imgW="12401612" imgH="6086475" progId="Excel.Sheet.8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3604" y="1042522"/>
                        <a:ext cx="9893299" cy="4856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A5B12C8A-E502-44B5-93C8-E2248AE8C0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521" y="6268079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20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3100" y="-21076"/>
            <a:ext cx="6438900" cy="6879076"/>
          </a:xfrm>
          <a:prstGeom prst="rect">
            <a:avLst/>
          </a:prstGeom>
          <a:solidFill>
            <a:srgbClr val="FFFFFF"/>
          </a:solidFill>
          <a:ln>
            <a:solidFill>
              <a:srgbClr val="A1B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8" r="12476"/>
          <a:stretch/>
        </p:blipFill>
        <p:spPr>
          <a:xfrm>
            <a:off x="0" y="0"/>
            <a:ext cx="6373504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73504" y="2695187"/>
            <a:ext cx="5818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 Reports </a:t>
            </a:r>
          </a:p>
          <a:p>
            <a:pPr algn="ctr"/>
            <a:r>
              <a:rPr lang="en-US" sz="4400" b="1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4212780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Points</a:t>
            </a:r>
            <a:endParaRPr lang="en-US" sz="32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47576" y="2943617"/>
            <a:ext cx="87870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Each person participating has their own report. </a:t>
            </a:r>
          </a:p>
        </p:txBody>
      </p:sp>
      <p:sp>
        <p:nvSpPr>
          <p:cNvPr id="11" name="Oval 10"/>
          <p:cNvSpPr/>
          <p:nvPr/>
        </p:nvSpPr>
        <p:spPr>
          <a:xfrm>
            <a:off x="1238250" y="1119801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7575" y="1160077"/>
            <a:ext cx="9396279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600">
                <a:ea typeface="Verdana"/>
                <a:cs typeface="Verdana"/>
              </a:rPr>
              <a:t>Make it easy to see, quickly, simply; like Promise and Result.</a:t>
            </a:r>
          </a:p>
        </p:txBody>
      </p:sp>
      <p:sp>
        <p:nvSpPr>
          <p:cNvPr id="13" name="Oval 12"/>
          <p:cNvSpPr/>
          <p:nvPr/>
        </p:nvSpPr>
        <p:spPr>
          <a:xfrm>
            <a:off x="1238250" y="1988359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47575" y="2028201"/>
            <a:ext cx="95657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Show Past, Present, Future to see trending – 3 or 4 a month max.</a:t>
            </a:r>
          </a:p>
        </p:txBody>
      </p:sp>
      <p:sp>
        <p:nvSpPr>
          <p:cNvPr id="15" name="Oval 14"/>
          <p:cNvSpPr/>
          <p:nvPr/>
        </p:nvSpPr>
        <p:spPr>
          <a:xfrm>
            <a:off x="1238250" y="2905914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7575" y="3850395"/>
            <a:ext cx="97010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Reports are designed by each person with support of team.</a:t>
            </a:r>
          </a:p>
        </p:txBody>
      </p:sp>
      <p:sp>
        <p:nvSpPr>
          <p:cNvPr id="20" name="Oval 19"/>
          <p:cNvSpPr/>
          <p:nvPr/>
        </p:nvSpPr>
        <p:spPr>
          <a:xfrm>
            <a:off x="1237936" y="3813154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4</a:t>
            </a:r>
          </a:p>
        </p:txBody>
      </p:sp>
      <p:sp>
        <p:nvSpPr>
          <p:cNvPr id="21" name="Oval 20"/>
          <p:cNvSpPr/>
          <p:nvPr/>
        </p:nvSpPr>
        <p:spPr>
          <a:xfrm>
            <a:off x="1237936" y="4748664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47576" y="4768620"/>
            <a:ext cx="87870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Each person populates their own weekly results – no more than 5 minutes each.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8E6C633-1C66-4762-8867-87043CCDD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29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 Milestones </a:t>
            </a:r>
            <a:endParaRPr lang="en-US" sz="32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47575" y="2945756"/>
            <a:ext cx="101062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Have reports show commitments and results as simply as possible.</a:t>
            </a:r>
          </a:p>
        </p:txBody>
      </p:sp>
      <p:sp>
        <p:nvSpPr>
          <p:cNvPr id="11" name="Oval 10"/>
          <p:cNvSpPr/>
          <p:nvPr/>
        </p:nvSpPr>
        <p:spPr>
          <a:xfrm>
            <a:off x="1238250" y="1119801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7576" y="1160077"/>
            <a:ext cx="87870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Construct a report for each participating person. </a:t>
            </a:r>
          </a:p>
        </p:txBody>
      </p:sp>
      <p:sp>
        <p:nvSpPr>
          <p:cNvPr id="13" name="Oval 12"/>
          <p:cNvSpPr/>
          <p:nvPr/>
        </p:nvSpPr>
        <p:spPr>
          <a:xfrm>
            <a:off x="1238250" y="1988359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47575" y="2023887"/>
            <a:ext cx="95657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Have each report be simple, clear, and transparent. </a:t>
            </a:r>
          </a:p>
        </p:txBody>
      </p:sp>
      <p:sp>
        <p:nvSpPr>
          <p:cNvPr id="15" name="Oval 14"/>
          <p:cNvSpPr/>
          <p:nvPr/>
        </p:nvSpPr>
        <p:spPr>
          <a:xfrm>
            <a:off x="1238250" y="2905914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7575" y="3652942"/>
            <a:ext cx="97010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If reporting is clear - all breakdowns, issues, and challenges are </a:t>
            </a:r>
          </a:p>
          <a:p>
            <a:r>
              <a:rPr lang="en-US" sz="2600"/>
              <a:t>clearly visible. </a:t>
            </a:r>
          </a:p>
        </p:txBody>
      </p:sp>
      <p:sp>
        <p:nvSpPr>
          <p:cNvPr id="20" name="Oval 19"/>
          <p:cNvSpPr/>
          <p:nvPr/>
        </p:nvSpPr>
        <p:spPr>
          <a:xfrm>
            <a:off x="1237936" y="3813154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4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B6C0F05-0C63-4C06-940C-388D90DFF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44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382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Breakdowns</a:t>
            </a:r>
            <a:endParaRPr lang="en-US" sz="32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47575" y="2945756"/>
            <a:ext cx="93131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Story Telling about every job, customer, problem, etc.</a:t>
            </a:r>
          </a:p>
        </p:txBody>
      </p:sp>
      <p:sp>
        <p:nvSpPr>
          <p:cNvPr id="11" name="Oval 10"/>
          <p:cNvSpPr/>
          <p:nvPr/>
        </p:nvSpPr>
        <p:spPr>
          <a:xfrm>
            <a:off x="1238250" y="1119801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7576" y="1160077"/>
            <a:ext cx="87870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Too many meetings or meetings that run for hours =  a phenomena we call “Death by Meeting”.</a:t>
            </a:r>
          </a:p>
        </p:txBody>
      </p:sp>
      <p:sp>
        <p:nvSpPr>
          <p:cNvPr id="13" name="Oval 12"/>
          <p:cNvSpPr/>
          <p:nvPr/>
        </p:nvSpPr>
        <p:spPr>
          <a:xfrm>
            <a:off x="1237936" y="2033818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47575" y="2166912"/>
            <a:ext cx="95657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Full size spreadsheets or worksheets with a ton of information.</a:t>
            </a:r>
          </a:p>
        </p:txBody>
      </p:sp>
      <p:sp>
        <p:nvSpPr>
          <p:cNvPr id="15" name="Oval 14"/>
          <p:cNvSpPr/>
          <p:nvPr/>
        </p:nvSpPr>
        <p:spPr>
          <a:xfrm>
            <a:off x="1238250" y="2905914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7575" y="3826720"/>
            <a:ext cx="9701080" cy="892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600"/>
              <a:t>Not listening to someone giving their report by multi-tasking </a:t>
            </a:r>
            <a:endParaRPr lang="en-US" sz="2600">
              <a:cs typeface="Calibri"/>
            </a:endParaRPr>
          </a:p>
          <a:p>
            <a:endParaRPr lang="en-US" sz="2600"/>
          </a:p>
        </p:txBody>
      </p:sp>
      <p:sp>
        <p:nvSpPr>
          <p:cNvPr id="20" name="Oval 19"/>
          <p:cNvSpPr/>
          <p:nvPr/>
        </p:nvSpPr>
        <p:spPr>
          <a:xfrm>
            <a:off x="1237936" y="3813154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4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BE89ACE-99B3-4ECA-802B-E9A56A659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04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Benefits of Construct Reports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47575" y="2934605"/>
            <a:ext cx="9313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Reports drive issues to the surface allowing for problem solving by the team.</a:t>
            </a:r>
          </a:p>
        </p:txBody>
      </p:sp>
      <p:sp>
        <p:nvSpPr>
          <p:cNvPr id="11" name="Oval 10"/>
          <p:cNvSpPr/>
          <p:nvPr/>
        </p:nvSpPr>
        <p:spPr>
          <a:xfrm>
            <a:off x="1238250" y="1119801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7576" y="1160077"/>
            <a:ext cx="101444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Reports keep the entire team precisely up to date on financial facts.</a:t>
            </a:r>
          </a:p>
        </p:txBody>
      </p:sp>
      <p:sp>
        <p:nvSpPr>
          <p:cNvPr id="13" name="Oval 12"/>
          <p:cNvSpPr/>
          <p:nvPr/>
        </p:nvSpPr>
        <p:spPr>
          <a:xfrm>
            <a:off x="1238250" y="1988359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47575" y="2017050"/>
            <a:ext cx="95657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Reports show recent history, current facts and future trends.</a:t>
            </a:r>
          </a:p>
        </p:txBody>
      </p:sp>
      <p:sp>
        <p:nvSpPr>
          <p:cNvPr id="15" name="Oval 14"/>
          <p:cNvSpPr/>
          <p:nvPr/>
        </p:nvSpPr>
        <p:spPr>
          <a:xfrm>
            <a:off x="1238250" y="2905914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7575" y="3848693"/>
            <a:ext cx="97010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Reports offer the opportunity for steering with future planning           and commitments.</a:t>
            </a:r>
          </a:p>
        </p:txBody>
      </p:sp>
      <p:sp>
        <p:nvSpPr>
          <p:cNvPr id="20" name="Oval 19"/>
          <p:cNvSpPr/>
          <p:nvPr/>
        </p:nvSpPr>
        <p:spPr>
          <a:xfrm>
            <a:off x="1237936" y="3813154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4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9788188-7B29-4C59-8CFF-C8C1CED61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31121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106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5" y="138003"/>
            <a:ext cx="11329185" cy="61098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sp>
        <p:nvSpPr>
          <p:cNvPr id="8" name="TextBox 7"/>
          <p:cNvSpPr txBox="1"/>
          <p:nvPr/>
        </p:nvSpPr>
        <p:spPr>
          <a:xfrm>
            <a:off x="1040990" y="1006227"/>
            <a:ext cx="11151009" cy="48936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/>
              <a:t>How do you determine who should participate in giving a report?</a:t>
            </a:r>
            <a:endParaRPr lang="en-US">
              <a:cs typeface="Calibri" panose="020F0502020204030204"/>
            </a:endParaRPr>
          </a:p>
          <a:p>
            <a:pPr>
              <a:lnSpc>
                <a:spcPct val="200000"/>
              </a:lnSpc>
            </a:pPr>
            <a:r>
              <a:rPr lang="en-US" sz="2600" b="1"/>
              <a:t>How do you determine if the reports are effective?        </a:t>
            </a:r>
            <a:endParaRPr lang="en-US" sz="2600" b="1"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en-US" sz="2600" b="1"/>
              <a:t>Do your reports give you sufficient transparency?  </a:t>
            </a:r>
            <a:endParaRPr lang="en-US" sz="2600" b="1">
              <a:cs typeface="Calibri" panose="020F0502020204030204"/>
            </a:endParaRPr>
          </a:p>
          <a:p>
            <a:pPr>
              <a:lnSpc>
                <a:spcPct val="200000"/>
              </a:lnSpc>
            </a:pPr>
            <a:r>
              <a:rPr lang="en-US" sz="2600" b="1"/>
              <a:t>Can the report be easily seen and delivered in one minute?</a:t>
            </a:r>
            <a:endParaRPr lang="en-US" sz="2600" b="1">
              <a:cs typeface="Calibri" panose="020F0502020204030204"/>
            </a:endParaRPr>
          </a:p>
          <a:p>
            <a:pPr>
              <a:lnSpc>
                <a:spcPct val="200000"/>
              </a:lnSpc>
            </a:pPr>
            <a:r>
              <a:rPr lang="en-US" sz="2600" b="1"/>
              <a:t>Do the reports reveal existing problems and breakdowns?</a:t>
            </a:r>
            <a:endParaRPr lang="en-US" sz="2600" b="1">
              <a:cs typeface="Calibri" panose="020F0502020204030204"/>
            </a:endParaRPr>
          </a:p>
          <a:p>
            <a:endParaRPr lang="en-US" sz="2600" b="1"/>
          </a:p>
          <a:p>
            <a:r>
              <a:rPr lang="en-US" sz="2600" b="1"/>
              <a:t> 	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38250" y="52709"/>
            <a:ext cx="10915620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Virtual Coaching Session Preparation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986FFF3-C574-4F44-B350-236E478C7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21" y="6253703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999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78" y="689025"/>
            <a:ext cx="11766922" cy="55182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sp>
        <p:nvSpPr>
          <p:cNvPr id="8" name="TextBox 7"/>
          <p:cNvSpPr txBox="1"/>
          <p:nvPr/>
        </p:nvSpPr>
        <p:spPr>
          <a:xfrm>
            <a:off x="1137494" y="1254715"/>
            <a:ext cx="10469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/>
              <a:t>Bring your answers and questions to your next </a:t>
            </a:r>
          </a:p>
          <a:p>
            <a:pPr algn="ctr"/>
            <a:r>
              <a:rPr lang="en-US" sz="3200" b="1"/>
              <a:t>virtual coaching session.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38250" y="52709"/>
            <a:ext cx="10915620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Virtual Coaching Session Preparation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BA2E17A-5603-40D9-90B0-0CBCE234F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5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sp>
        <p:nvSpPr>
          <p:cNvPr id="8" name="TextBox 7"/>
          <p:cNvSpPr txBox="1"/>
          <p:nvPr/>
        </p:nvSpPr>
        <p:spPr>
          <a:xfrm>
            <a:off x="815005" y="958855"/>
            <a:ext cx="113769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C5C73"/>
                </a:solidFill>
              </a:rPr>
              <a:t>Transparency</a:t>
            </a:r>
            <a:r>
              <a:rPr lang="en-US" sz="3200" b="1"/>
              <a:t> </a:t>
            </a:r>
            <a:r>
              <a:rPr lang="en-US" sz="2400"/>
              <a:t>– </a:t>
            </a:r>
            <a:r>
              <a:rPr lang="en-US" sz="2600"/>
              <a:t>The ability to see the facts easily, simply and quickly. </a:t>
            </a:r>
          </a:p>
          <a:p>
            <a:pPr marL="342900" indent="-342900">
              <a:buClr>
                <a:srgbClr val="0C5C73"/>
              </a:buClr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C5C73"/>
                </a:solidFill>
              </a:rPr>
              <a:t>Reporting</a:t>
            </a:r>
            <a:r>
              <a:rPr lang="en-US" sz="3200" b="1"/>
              <a:t> </a:t>
            </a:r>
            <a:r>
              <a:rPr lang="en-US" sz="2400"/>
              <a:t>– </a:t>
            </a:r>
            <a:r>
              <a:rPr lang="en-US" sz="2600"/>
              <a:t>give a spoken or written account of something that one has observed, heard, done, or investigated.</a:t>
            </a:r>
          </a:p>
          <a:p>
            <a:pPr>
              <a:buClr>
                <a:srgbClr val="0C5C73"/>
              </a:buClr>
            </a:pPr>
            <a:endParaRPr lang="en-US" sz="2800"/>
          </a:p>
          <a:p>
            <a:pPr marL="342900" indent="-3429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C5C73"/>
                </a:solidFill>
              </a:rPr>
              <a:t>Results</a:t>
            </a:r>
            <a:r>
              <a:rPr lang="en-US" sz="3200" b="1"/>
              <a:t> </a:t>
            </a:r>
            <a:r>
              <a:rPr lang="en-US" sz="2400"/>
              <a:t>– </a:t>
            </a:r>
            <a:r>
              <a:rPr lang="en-US" sz="2600"/>
              <a:t>a consequence, effect, or outcome of something.</a:t>
            </a:r>
          </a:p>
          <a:p>
            <a:pPr>
              <a:buClr>
                <a:srgbClr val="0C5C73"/>
              </a:buClr>
            </a:pPr>
            <a:endParaRPr lang="en-US" sz="240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Terms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11F04E4-7DF5-4B48-AB35-3CE8DA8E1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68079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969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702968"/>
            <a:ext cx="12192000" cy="1150244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Program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5" r="6278"/>
          <a:stretch/>
        </p:blipFill>
        <p:spPr>
          <a:xfrm>
            <a:off x="7134726" y="5751094"/>
            <a:ext cx="4644189" cy="110690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73504" y="1653535"/>
            <a:ext cx="5818496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</a:t>
            </a:r>
            <a:endParaRPr lang="en-US" sz="4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8" r="12476"/>
          <a:stretch/>
        </p:blipFill>
        <p:spPr>
          <a:xfrm>
            <a:off x="0" y="0"/>
            <a:ext cx="637350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31394" y="4734373"/>
            <a:ext cx="5850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BA0632F-07DB-43D4-B19A-052FECD56D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3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53BFBA4-31C4-4C25-99C7-D1CA8DB7A6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8701" y="645341"/>
            <a:ext cx="2743200" cy="62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6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8"/>
    </mc:Choice>
    <mc:Fallback xmlns="">
      <p:transition spd="slow" advTm="44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sitting&#10;&#10;Description generated with very high confidence">
            <a:extLst>
              <a:ext uri="{FF2B5EF4-FFF2-40B4-BE49-F238E27FC236}">
                <a16:creationId xmlns:a16="http://schemas.microsoft.com/office/drawing/2014/main" id="{9A8E4342-2DA6-4756-899F-A97AB194C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249" y="1327408"/>
            <a:ext cx="2743200" cy="39156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6243612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Construct Reports - Define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6476" y="1974580"/>
            <a:ext cx="11376995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600" dirty="0">
                <a:ea typeface="+mn-lt"/>
                <a:cs typeface="+mn-lt"/>
              </a:rPr>
              <a:t>A written and verbal account of facts </a:t>
            </a:r>
            <a:endParaRPr lang="en-US" dirty="0"/>
          </a:p>
          <a:p>
            <a:pPr algn="ctr"/>
            <a:r>
              <a:rPr lang="en-US" sz="2600" dirty="0">
                <a:ea typeface="+mn-lt"/>
                <a:cs typeface="+mn-lt"/>
              </a:rPr>
              <a:t>inside each person's accountabilities. </a:t>
            </a:r>
            <a:endParaRPr lang="en-US" dirty="0"/>
          </a:p>
          <a:p>
            <a:pPr algn="ctr"/>
            <a:endParaRPr lang="en-US" sz="2600">
              <a:ea typeface="+mn-lt"/>
              <a:cs typeface="+mn-lt"/>
            </a:endParaRPr>
          </a:p>
          <a:p>
            <a:pPr algn="ctr"/>
            <a:r>
              <a:rPr lang="en-US" sz="2600" dirty="0">
                <a:ea typeface="+mn-lt"/>
                <a:cs typeface="+mn-lt"/>
              </a:rPr>
              <a:t>Just the facts…</a:t>
            </a:r>
          </a:p>
          <a:p>
            <a:pPr algn="ctr"/>
            <a:endParaRPr lang="en-US" sz="2600">
              <a:ea typeface="+mn-lt"/>
              <a:cs typeface="+mn-lt"/>
            </a:endParaRPr>
          </a:p>
          <a:p>
            <a:pPr algn="ctr"/>
            <a:r>
              <a:rPr lang="en-US" sz="2600" dirty="0">
                <a:ea typeface="+mn-lt"/>
                <a:cs typeface="+mn-lt"/>
              </a:rPr>
              <a:t>Simple, easy, </a:t>
            </a:r>
            <a:r>
              <a:rPr lang="en-US" sz="2600" b="1" dirty="0" err="1">
                <a:ea typeface="+mn-lt"/>
                <a:cs typeface="+mn-lt"/>
              </a:rPr>
              <a:t>gotta</a:t>
            </a:r>
            <a:r>
              <a:rPr lang="en-US" sz="2600" b="1" dirty="0">
                <a:ea typeface="+mn-lt"/>
                <a:cs typeface="+mn-lt"/>
              </a:rPr>
              <a:t> get it in 3 seconds</a:t>
            </a:r>
          </a:p>
          <a:p>
            <a:pPr algn="ctr"/>
            <a:endParaRPr lang="en-US" sz="2600">
              <a:ea typeface="+mn-lt"/>
              <a:cs typeface="+mn-lt"/>
            </a:endParaRPr>
          </a:p>
          <a:p>
            <a:pPr algn="ctr"/>
            <a:r>
              <a:rPr lang="en-US" sz="2600" dirty="0">
                <a:ea typeface="+mn-lt"/>
                <a:cs typeface="+mn-lt"/>
              </a:rPr>
              <a:t>Otherwise we get into information overload </a:t>
            </a:r>
          </a:p>
          <a:p>
            <a:pPr algn="ctr"/>
            <a:endParaRPr lang="en-US" sz="2600">
              <a:ea typeface="+mn-lt"/>
              <a:cs typeface="+mn-lt"/>
            </a:endParaRPr>
          </a:p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E9BC48-2160-44F4-BC8F-1565B7F6E828}"/>
              </a:ext>
            </a:extLst>
          </p:cNvPr>
          <p:cNvSpPr txBox="1">
            <a:spLocks/>
          </p:cNvSpPr>
          <p:nvPr/>
        </p:nvSpPr>
        <p:spPr>
          <a:xfrm>
            <a:off x="2166476" y="1106956"/>
            <a:ext cx="11376995" cy="7349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+mn-lt"/>
                <a:cs typeface="Calibri"/>
              </a:rPr>
              <a:t>REPORT - Definition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F1FF6AB-BA12-4339-A249-F7F977D92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44" y="6282457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72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12" y="774627"/>
            <a:ext cx="5242675" cy="55419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6243612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Construct Reports - Define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005" y="1773297"/>
            <a:ext cx="1137699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/>
              <a:t>Keep it really </a:t>
            </a:r>
            <a:r>
              <a:rPr lang="en-US" sz="3200" b="1"/>
              <a:t>VISIBLE</a:t>
            </a:r>
            <a:r>
              <a:rPr lang="en-US" sz="2600"/>
              <a:t>, so we can see it fast and easy</a:t>
            </a:r>
          </a:p>
          <a:p>
            <a:pPr algn="ctr"/>
            <a:r>
              <a:rPr lang="en-US" sz="3200" b="1"/>
              <a:t>No Busy Spreadsheets</a:t>
            </a:r>
          </a:p>
          <a:p>
            <a:pPr algn="ctr"/>
            <a:endParaRPr lang="en-US" sz="2600"/>
          </a:p>
          <a:p>
            <a:pPr algn="ctr"/>
            <a:r>
              <a:rPr lang="en-US" sz="2600"/>
              <a:t>Keep it </a:t>
            </a:r>
            <a:r>
              <a:rPr lang="en-US" sz="3200" b="1"/>
              <a:t>SIMPLE </a:t>
            </a:r>
            <a:r>
              <a:rPr lang="en-US" sz="2600"/>
              <a:t>so we get it fast - </a:t>
            </a:r>
            <a:r>
              <a:rPr lang="en-US" sz="3200" b="1"/>
              <a:t>PROMISE </a:t>
            </a:r>
            <a:r>
              <a:rPr lang="en-US" sz="2600"/>
              <a:t>and </a:t>
            </a:r>
            <a:r>
              <a:rPr lang="en-US" sz="3200" b="1"/>
              <a:t>RESULT</a:t>
            </a:r>
            <a:endParaRPr lang="en-US" sz="2600" b="1"/>
          </a:p>
          <a:p>
            <a:pPr algn="ctr"/>
            <a:endParaRPr lang="en-US" sz="2600"/>
          </a:p>
          <a:p>
            <a:pPr algn="ctr"/>
            <a:r>
              <a:rPr lang="en-US" sz="2600"/>
              <a:t>Have </a:t>
            </a:r>
            <a:r>
              <a:rPr lang="en-US" sz="3200" b="1"/>
              <a:t>3</a:t>
            </a:r>
            <a:r>
              <a:rPr lang="en-US" sz="3200"/>
              <a:t> </a:t>
            </a:r>
            <a:r>
              <a:rPr lang="en-US" sz="2600"/>
              <a:t>months in </a:t>
            </a:r>
            <a:r>
              <a:rPr lang="en-US" sz="3200" b="1"/>
              <a:t>TIME</a:t>
            </a:r>
            <a:r>
              <a:rPr lang="en-US" sz="3200"/>
              <a:t> </a:t>
            </a:r>
            <a:r>
              <a:rPr lang="en-US" sz="2600"/>
              <a:t>so we can </a:t>
            </a:r>
            <a:r>
              <a:rPr lang="en-US" sz="3200" b="1"/>
              <a:t>SEE </a:t>
            </a:r>
            <a:r>
              <a:rPr lang="en-US" sz="2600"/>
              <a:t>monthly trends. </a:t>
            </a:r>
          </a:p>
          <a:p>
            <a:pPr algn="ctr"/>
            <a:endParaRPr lang="en-US" sz="2600"/>
          </a:p>
          <a:p>
            <a:pPr algn="ctr"/>
            <a:r>
              <a:rPr lang="en-US" sz="2600"/>
              <a:t>When the team can see everything vitally important</a:t>
            </a:r>
            <a:endParaRPr lang="en-US" sz="2600" strike="sngStrike">
              <a:solidFill>
                <a:srgbClr val="FF0000"/>
              </a:solidFill>
            </a:endParaRPr>
          </a:p>
          <a:p>
            <a:pPr algn="ctr"/>
            <a:r>
              <a:rPr lang="en-US" sz="2600"/>
              <a:t>	they are </a:t>
            </a:r>
            <a:r>
              <a:rPr lang="en-US" sz="3200" b="1"/>
              <a:t>EMPOWERED </a:t>
            </a:r>
            <a:r>
              <a:rPr lang="en-US" sz="2600"/>
              <a:t>to take right actions. </a:t>
            </a:r>
          </a:p>
          <a:p>
            <a:pPr algn="ctr"/>
            <a:endParaRPr lang="en-US" sz="3200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E9BC48-2160-44F4-BC8F-1565B7F6E828}"/>
              </a:ext>
            </a:extLst>
          </p:cNvPr>
          <p:cNvSpPr txBox="1">
            <a:spLocks/>
          </p:cNvSpPr>
          <p:nvPr/>
        </p:nvSpPr>
        <p:spPr>
          <a:xfrm>
            <a:off x="815005" y="1006314"/>
            <a:ext cx="11376995" cy="7349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+mn-lt"/>
              </a:rPr>
              <a:t>Transparency is the Key to Reports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F1FF6AB-BA12-4339-A249-F7F977D92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44" y="6282457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0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Construct Reports - Define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005" y="1928403"/>
            <a:ext cx="1137699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/>
              <a:t>Great Reporting not only presents up to date, factual, accurate information, </a:t>
            </a:r>
          </a:p>
          <a:p>
            <a:pPr algn="ctr"/>
            <a:endParaRPr lang="en-US" sz="2600"/>
          </a:p>
          <a:p>
            <a:pPr algn="ctr"/>
            <a:r>
              <a:rPr lang="en-US" sz="2600"/>
              <a:t>It also uses historical, current, and trending facts to empower the whole team to see exactly where they are today, will be tomorrow, plan, solve problems, </a:t>
            </a:r>
          </a:p>
          <a:p>
            <a:pPr algn="ctr"/>
            <a:r>
              <a:rPr lang="en-US" sz="2600"/>
              <a:t>and </a:t>
            </a:r>
          </a:p>
          <a:p>
            <a:pPr algn="ctr"/>
            <a:r>
              <a:rPr lang="en-US" sz="3200" b="1">
                <a:solidFill>
                  <a:srgbClr val="0C5C73"/>
                </a:solidFill>
              </a:rPr>
              <a:t>DRIVE</a:t>
            </a:r>
            <a:r>
              <a:rPr lang="en-US" sz="3200">
                <a:solidFill>
                  <a:srgbClr val="0C5C73"/>
                </a:solidFill>
              </a:rPr>
              <a:t> </a:t>
            </a:r>
            <a:r>
              <a:rPr lang="en-US" sz="2600"/>
              <a:t>towards </a:t>
            </a:r>
            <a:r>
              <a:rPr lang="en-US" sz="3200" b="1">
                <a:solidFill>
                  <a:srgbClr val="0C5C73"/>
                </a:solidFill>
              </a:rPr>
              <a:t>SUCCESS</a:t>
            </a:r>
            <a:endParaRPr lang="en-US" sz="2600"/>
          </a:p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E9BC48-2160-44F4-BC8F-1565B7F6E828}"/>
              </a:ext>
            </a:extLst>
          </p:cNvPr>
          <p:cNvSpPr txBox="1">
            <a:spLocks/>
          </p:cNvSpPr>
          <p:nvPr/>
        </p:nvSpPr>
        <p:spPr>
          <a:xfrm>
            <a:off x="815005" y="1022270"/>
            <a:ext cx="11376995" cy="7349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+mn-lt"/>
              </a:rPr>
              <a:t>Everyone's a leader</a:t>
            </a:r>
            <a:endParaRPr lang="en-US" sz="2400">
              <a:latin typeface="+mn-lt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C0BDB2F-7A6C-464F-B0C2-B8A3A3B4F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34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Construct Reports - Misunderstandings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005" y="1928403"/>
            <a:ext cx="11376995" cy="28315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600"/>
              <a:t>Reporting is one of the simple things; so easy and so capable of making </a:t>
            </a:r>
          </a:p>
          <a:p>
            <a:pPr algn="ctr"/>
            <a:r>
              <a:rPr lang="en-US" sz="2600"/>
              <a:t>a </a:t>
            </a:r>
            <a:r>
              <a:rPr lang="en-US" sz="3200" b="1">
                <a:solidFill>
                  <a:srgbClr val="0C5C73"/>
                </a:solidFill>
              </a:rPr>
              <a:t>HUGE</a:t>
            </a:r>
            <a:r>
              <a:rPr lang="en-US" sz="3200">
                <a:solidFill>
                  <a:srgbClr val="0C5C73"/>
                </a:solidFill>
              </a:rPr>
              <a:t> </a:t>
            </a:r>
            <a:r>
              <a:rPr lang="en-US" sz="2600"/>
              <a:t>difference, </a:t>
            </a:r>
            <a:r>
              <a:rPr lang="en-US" sz="3200" b="1">
                <a:solidFill>
                  <a:srgbClr val="0C5C73"/>
                </a:solidFill>
              </a:rPr>
              <a:t>IF</a:t>
            </a:r>
            <a:r>
              <a:rPr lang="en-US" sz="2600"/>
              <a:t> you use it correctly.</a:t>
            </a:r>
            <a:r>
              <a:rPr lang="en-US" sz="3200"/>
              <a:t> </a:t>
            </a:r>
          </a:p>
          <a:p>
            <a:pPr algn="ctr"/>
            <a:endParaRPr lang="en-US" sz="3200"/>
          </a:p>
          <a:p>
            <a:pPr algn="ctr"/>
            <a:r>
              <a:rPr lang="en-US" sz="2600"/>
              <a:t>Keep in mind….putting a massive amount of information on a page, </a:t>
            </a:r>
          </a:p>
          <a:p>
            <a:pPr algn="ctr"/>
            <a:r>
              <a:rPr lang="en-US" sz="2600"/>
              <a:t> </a:t>
            </a:r>
          </a:p>
          <a:p>
            <a:pPr algn="ctr"/>
            <a:r>
              <a:rPr lang="en-US" sz="3200" b="1">
                <a:solidFill>
                  <a:srgbClr val="0C5C73"/>
                </a:solidFill>
              </a:rPr>
              <a:t>Can create information overload and put people to sleep.  </a:t>
            </a:r>
            <a:endParaRPr lang="en-US" sz="4000" b="1">
              <a:solidFill>
                <a:srgbClr val="0C5C73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E9BC48-2160-44F4-BC8F-1565B7F6E828}"/>
              </a:ext>
            </a:extLst>
          </p:cNvPr>
          <p:cNvSpPr txBox="1">
            <a:spLocks/>
          </p:cNvSpPr>
          <p:nvPr/>
        </p:nvSpPr>
        <p:spPr>
          <a:xfrm>
            <a:off x="815005" y="1022270"/>
            <a:ext cx="11376995" cy="7349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+mn-lt"/>
              </a:rPr>
              <a:t>Everyone's a leader…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F9F5A6B-AD5B-4422-A09A-E2E212417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68079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25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Construct Reports - Misunderstandings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005" y="1928403"/>
            <a:ext cx="1137699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/>
              <a:t>Whether it be management of others, any leadership position, </a:t>
            </a:r>
          </a:p>
          <a:p>
            <a:pPr algn="ctr"/>
            <a:r>
              <a:rPr lang="en-US" sz="2600"/>
              <a:t>or any position that </a:t>
            </a:r>
            <a:r>
              <a:rPr lang="en-US" sz="3200" b="1">
                <a:solidFill>
                  <a:srgbClr val="0C5C73"/>
                </a:solidFill>
              </a:rPr>
              <a:t>PREPARES</a:t>
            </a:r>
            <a:r>
              <a:rPr lang="en-US" sz="3200">
                <a:solidFill>
                  <a:srgbClr val="0C5C73"/>
                </a:solidFill>
              </a:rPr>
              <a:t> </a:t>
            </a:r>
            <a:r>
              <a:rPr lang="en-US" sz="2600"/>
              <a:t>a report. </a:t>
            </a:r>
          </a:p>
          <a:p>
            <a:pPr algn="ctr"/>
            <a:endParaRPr lang="en-US" sz="2800"/>
          </a:p>
          <a:p>
            <a:pPr algn="ctr"/>
            <a:r>
              <a:rPr lang="en-US" sz="2800"/>
              <a:t>Each person can </a:t>
            </a:r>
            <a:r>
              <a:rPr lang="en-US" sz="2600"/>
              <a:t>present information in a way that actually contributes to </a:t>
            </a:r>
          </a:p>
          <a:p>
            <a:pPr algn="ctr"/>
            <a:r>
              <a:rPr lang="en-US" sz="2600"/>
              <a:t>the whole company’s growth and </a:t>
            </a:r>
            <a:r>
              <a:rPr lang="en-US" sz="3200" b="1">
                <a:solidFill>
                  <a:srgbClr val="0C5C73"/>
                </a:solidFill>
              </a:rPr>
              <a:t>PROFITABILTY. </a:t>
            </a:r>
            <a:endParaRPr lang="en-US" sz="2600"/>
          </a:p>
          <a:p>
            <a:pPr algn="ctr"/>
            <a:endParaRPr lang="en-US" sz="2600"/>
          </a:p>
          <a:p>
            <a:pPr algn="ctr"/>
            <a:r>
              <a:rPr lang="en-US" sz="2600"/>
              <a:t>That is right…every person can actually make a difference in contributing to the </a:t>
            </a:r>
            <a:r>
              <a:rPr lang="en-US" sz="3200" b="1">
                <a:solidFill>
                  <a:srgbClr val="0C5C73"/>
                </a:solidFill>
              </a:rPr>
              <a:t>WHOLE</a:t>
            </a:r>
            <a:r>
              <a:rPr lang="en-US" sz="3200">
                <a:solidFill>
                  <a:srgbClr val="0C5C73"/>
                </a:solidFill>
              </a:rPr>
              <a:t> </a:t>
            </a:r>
            <a:r>
              <a:rPr lang="en-US" sz="2600"/>
              <a:t>company.</a:t>
            </a:r>
            <a:endParaRPr lang="en-US" sz="2600" b="1" strike="sngStrike">
              <a:solidFill>
                <a:srgbClr val="FF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E9BC48-2160-44F4-BC8F-1565B7F6E828}"/>
              </a:ext>
            </a:extLst>
          </p:cNvPr>
          <p:cNvSpPr txBox="1">
            <a:spLocks/>
          </p:cNvSpPr>
          <p:nvPr/>
        </p:nvSpPr>
        <p:spPr>
          <a:xfrm>
            <a:off x="815005" y="1022270"/>
            <a:ext cx="11376995" cy="7349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+mn-lt"/>
              </a:rPr>
              <a:t>Everyone makes a difference…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9B208BC-9D87-43BC-9442-097405DDC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68079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53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3482</Words>
  <Application>Microsoft Office PowerPoint</Application>
  <PresentationFormat>Widescreen</PresentationFormat>
  <Paragraphs>1271</Paragraphs>
  <Slides>40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Aharoni</vt:lpstr>
      <vt:lpstr>Arial</vt:lpstr>
      <vt:lpstr>Bauhaus 93</vt:lpstr>
      <vt:lpstr>Calibri</vt:lpstr>
      <vt:lpstr>Calibri Light</vt:lpstr>
      <vt:lpstr>Courier New</vt:lpstr>
      <vt:lpstr>Permanent Marker</vt:lpstr>
      <vt:lpstr>Tw Cen MT</vt:lpstr>
      <vt:lpstr>Verdana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QSSI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Alia Sweis</dc:creator>
  <cp:lastModifiedBy>Barbara Neil</cp:lastModifiedBy>
  <cp:revision>24</cp:revision>
  <cp:lastPrinted>2019-08-27T17:09:54Z</cp:lastPrinted>
  <dcterms:created xsi:type="dcterms:W3CDTF">2018-12-18T19:31:21Z</dcterms:created>
  <dcterms:modified xsi:type="dcterms:W3CDTF">2021-05-24T17:43:22Z</dcterms:modified>
</cp:coreProperties>
</file>